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82" r:id="rId3"/>
    <p:sldId id="269" r:id="rId4"/>
    <p:sldId id="258" r:id="rId5"/>
    <p:sldId id="278" r:id="rId6"/>
    <p:sldId id="259" r:id="rId7"/>
    <p:sldId id="260" r:id="rId8"/>
    <p:sldId id="281" r:id="rId9"/>
    <p:sldId id="270" r:id="rId10"/>
    <p:sldId id="271" r:id="rId11"/>
    <p:sldId id="272" r:id="rId12"/>
    <p:sldId id="275" r:id="rId13"/>
    <p:sldId id="280" r:id="rId14"/>
    <p:sldId id="285" r:id="rId15"/>
    <p:sldId id="283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24" autoAdjust="0"/>
  </p:normalViewPr>
  <p:slideViewPr>
    <p:cSldViewPr snapToGrid="0" snapToObjects="1">
      <p:cViewPr>
        <p:scale>
          <a:sx n="72" d="100"/>
          <a:sy n="72" d="100"/>
        </p:scale>
        <p:origin x="-404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72C94F-B5AD-414C-BF4F-669E6979DF7D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6F597E-0764-4E4D-A29C-2C21E97543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306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987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457200"/>
            <a:ext cx="11277295" cy="59436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158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  <a:latin typeface="Arial"/>
              </a:defRPr>
            </a:pPr>
            <a:r>
              <a:rPr lang="it-IT" dirty="0" smtClean="0"/>
              <a:t>RISULTATI </a:t>
            </a:r>
            <a:r>
              <a:rPr dirty="0" smtClean="0"/>
              <a:t>INVALSI 2025-2026</a:t>
            </a:r>
            <a:endParaRPr lang="it-IT" dirty="0" smtClean="0"/>
          </a:p>
          <a:p>
            <a:pPr algn="ctr">
              <a:defRPr sz="4000" b="1">
                <a:solidFill>
                  <a:srgbClr val="FFFFFF"/>
                </a:solidFill>
                <a:latin typeface="Arial"/>
              </a:defRPr>
            </a:pPr>
            <a:r>
              <a:rPr lang="it-IT" sz="1700" b="1" dirty="0"/>
              <a:t>Analisi degli esiti Grado 10 e Grado 13</a:t>
            </a:r>
          </a:p>
          <a:p>
            <a:pPr algn="ctr">
              <a:defRPr sz="4000" b="1">
                <a:solidFill>
                  <a:srgbClr val="FFFFFF"/>
                </a:solidFill>
                <a:latin typeface="Arial"/>
              </a:defRPr>
            </a:pPr>
            <a:endParaRPr lang="it-IT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14400" y="2664070"/>
            <a:ext cx="1036289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>
                <a:solidFill>
                  <a:srgbClr val="C8DCFF"/>
                </a:solidFill>
                <a:latin typeface="Arial"/>
              </a:defRPr>
            </a:pPr>
            <a:r>
              <a:rPr dirty="0" err="1"/>
              <a:t>Istituto</a:t>
            </a:r>
            <a:r>
              <a:rPr dirty="0"/>
              <a:t> di </a:t>
            </a:r>
            <a:r>
              <a:rPr dirty="0" err="1"/>
              <a:t>Istruzione</a:t>
            </a:r>
            <a:r>
              <a:rPr dirty="0"/>
              <a:t> </a:t>
            </a:r>
            <a:r>
              <a:rPr dirty="0" err="1"/>
              <a:t>Superiore</a:t>
            </a:r>
            <a:r>
              <a:rPr dirty="0"/>
              <a:t> </a:t>
            </a:r>
            <a:r>
              <a:rPr lang="it-IT" dirty="0" smtClean="0"/>
              <a:t>«</a:t>
            </a:r>
            <a:r>
              <a:rPr dirty="0" smtClean="0"/>
              <a:t>Giovanni XXIII</a:t>
            </a:r>
            <a:r>
              <a:rPr lang="it-IT" dirty="0"/>
              <a:t>»</a:t>
            </a:r>
          </a:p>
          <a:p>
            <a:pPr algn="ctr">
              <a:defRPr sz="2200">
                <a:solidFill>
                  <a:srgbClr val="C8DCFF"/>
                </a:solidFill>
                <a:latin typeface="Arial"/>
              </a:defRPr>
            </a:pPr>
            <a:r>
              <a:rPr lang="it-IT" dirty="0" smtClean="0"/>
              <a:t>Istituto </a:t>
            </a:r>
            <a:r>
              <a:rPr lang="it-IT" dirty="0"/>
              <a:t>di Istruzione Superiore </a:t>
            </a:r>
            <a:r>
              <a:rPr lang="it-IT" dirty="0" smtClean="0"/>
              <a:t>«Santa Caterina </a:t>
            </a:r>
            <a:r>
              <a:rPr lang="it-IT" dirty="0" smtClean="0"/>
              <a:t>da Siena – </a:t>
            </a:r>
            <a:r>
              <a:rPr lang="it-IT" dirty="0" smtClean="0"/>
              <a:t>Amendola»</a:t>
            </a:r>
            <a:endParaRPr lang="it-IT" dirty="0"/>
          </a:p>
          <a:p>
            <a:pPr algn="ctr">
              <a:defRPr sz="2200">
                <a:solidFill>
                  <a:srgbClr val="C8DCFF"/>
                </a:solidFill>
                <a:latin typeface="Arial"/>
              </a:defRPr>
            </a:pPr>
            <a:endParaRPr lang="it-IT" dirty="0" smtClean="0"/>
          </a:p>
          <a:p>
            <a:pPr algn="ctr">
              <a:defRPr sz="2200">
                <a:solidFill>
                  <a:srgbClr val="C8DCFF"/>
                </a:solidFill>
                <a:latin typeface="Arial"/>
              </a:defRPr>
            </a:pPr>
            <a:r>
              <a:rPr lang="it-IT" sz="2800" b="1" dirty="0" smtClean="0"/>
              <a:t>Verso </a:t>
            </a:r>
            <a:r>
              <a:rPr lang="it-IT" sz="2800" b="1" dirty="0"/>
              <a:t>la costruzione del nuovo </a:t>
            </a:r>
            <a:endParaRPr lang="it-IT" sz="2800" b="1" dirty="0" smtClean="0"/>
          </a:p>
          <a:p>
            <a:pPr algn="ctr">
              <a:defRPr sz="2200">
                <a:solidFill>
                  <a:srgbClr val="C8DCFF"/>
                </a:solidFill>
                <a:latin typeface="Arial"/>
              </a:defRPr>
            </a:pPr>
            <a:r>
              <a:rPr lang="it-IT" sz="2800" b="1" dirty="0" smtClean="0"/>
              <a:t>«Polo </a:t>
            </a:r>
            <a:r>
              <a:rPr lang="it-IT" sz="2800" b="1" dirty="0"/>
              <a:t>del </a:t>
            </a:r>
            <a:r>
              <a:rPr lang="it-IT" sz="2800" b="1" dirty="0" smtClean="0"/>
              <a:t>Mare»</a:t>
            </a:r>
          </a:p>
          <a:p>
            <a:pPr algn="ctr">
              <a:defRPr sz="2200">
                <a:solidFill>
                  <a:srgbClr val="C8DCFF"/>
                </a:solidFill>
                <a:latin typeface="Arial"/>
              </a:defRPr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198" y="1856363"/>
            <a:ext cx="1127729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3200" dirty="0" smtClean="0"/>
              <a:t>PARTE I</a:t>
            </a:r>
          </a:p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endParaRPr lang="it-IT" sz="3200" dirty="0" smtClean="0"/>
          </a:p>
          <a:p>
            <a:pPr algn="ctr"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3200" dirty="0" smtClean="0"/>
              <a:t>Analisi dei risultati dell’I.I.S. «GIOVANNI XXIII»</a:t>
            </a:r>
          </a:p>
          <a:p>
            <a:pPr algn="ctr">
              <a:defRPr sz="2800" b="1">
                <a:solidFill>
                  <a:srgbClr val="003366"/>
                </a:solidFill>
                <a:latin typeface="Arial"/>
              </a:defRPr>
            </a:pPr>
            <a:endParaRPr lang="it-IT" sz="3200" dirty="0" smtClean="0"/>
          </a:p>
          <a:p>
            <a:pPr algn="ctr"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2000" dirty="0" smtClean="0"/>
              <a:t>Prof.ssa </a:t>
            </a:r>
            <a:r>
              <a:rPr lang="it-IT" sz="2000" dirty="0"/>
              <a:t>Simona Napolitano</a:t>
            </a:r>
          </a:p>
          <a:p>
            <a:pPr algn="ctr">
              <a:defRPr sz="2800" b="1">
                <a:solidFill>
                  <a:srgbClr val="003366"/>
                </a:solidFill>
                <a:latin typeface="Arial"/>
              </a:defRPr>
            </a:pP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182987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6860" y="90000"/>
            <a:ext cx="10937631" cy="1316770"/>
          </a:xfrm>
        </p:spPr>
        <p:txBody>
          <a:bodyPr>
            <a:normAutofit/>
          </a:bodyPr>
          <a:lstStyle/>
          <a:p>
            <a:pPr algn="l"/>
            <a:r>
              <a:rPr lang="it-IT" sz="3200" b="1" dirty="0" smtClean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Grado </a:t>
            </a:r>
            <a:r>
              <a:rPr lang="it-IT" sz="3200" b="1" dirty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10 – Andamento Storico</a:t>
            </a: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50" y="1239918"/>
            <a:ext cx="11252011" cy="395426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1195754" y="4791808"/>
            <a:ext cx="10392507" cy="1089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dirty="0" err="1"/>
              <a:t>Andamento</a:t>
            </a:r>
            <a:r>
              <a:rPr dirty="0"/>
              <a:t> </a:t>
            </a:r>
            <a:r>
              <a:rPr dirty="0" err="1"/>
              <a:t>Storico</a:t>
            </a:r>
            <a:r>
              <a:rPr dirty="0"/>
              <a:t> </a:t>
            </a:r>
            <a:r>
              <a:rPr dirty="0" err="1"/>
              <a:t>Recente</a:t>
            </a:r>
            <a:endParaRPr dirty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dirty="0"/>
              <a:t>Il </a:t>
            </a:r>
            <a:r>
              <a:rPr dirty="0" err="1"/>
              <a:t>grafico</a:t>
            </a:r>
            <a:r>
              <a:rPr dirty="0"/>
              <a:t> </a:t>
            </a:r>
            <a:r>
              <a:rPr dirty="0" err="1"/>
              <a:t>storico</a:t>
            </a:r>
            <a:r>
              <a:rPr dirty="0"/>
              <a:t> </a:t>
            </a:r>
            <a:r>
              <a:rPr dirty="0" err="1"/>
              <a:t>mostra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crescita</a:t>
            </a:r>
            <a:r>
              <a:rPr dirty="0"/>
              <a:t> </a:t>
            </a:r>
            <a:r>
              <a:rPr dirty="0" err="1"/>
              <a:t>costante</a:t>
            </a:r>
            <a:r>
              <a:rPr dirty="0"/>
              <a:t> dal post-</a:t>
            </a:r>
            <a:r>
              <a:rPr dirty="0" err="1"/>
              <a:t>pandemia</a:t>
            </a:r>
            <a:r>
              <a:rPr dirty="0"/>
              <a:t> </a:t>
            </a:r>
            <a:r>
              <a:rPr dirty="0" err="1"/>
              <a:t>fino</a:t>
            </a:r>
            <a:r>
              <a:rPr dirty="0"/>
              <a:t> </a:t>
            </a:r>
            <a:r>
              <a:rPr dirty="0" err="1"/>
              <a:t>all'anno</a:t>
            </a:r>
            <a:r>
              <a:rPr dirty="0"/>
              <a:t> </a:t>
            </a:r>
            <a:r>
              <a:rPr dirty="0" err="1"/>
              <a:t>precedente</a:t>
            </a:r>
            <a:r>
              <a:rPr dirty="0"/>
              <a:t>, </a:t>
            </a:r>
            <a:r>
              <a:rPr dirty="0" err="1"/>
              <a:t>seguita</a:t>
            </a:r>
            <a:r>
              <a:rPr dirty="0"/>
              <a:t> da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parziale</a:t>
            </a:r>
            <a:r>
              <a:rPr dirty="0"/>
              <a:t> </a:t>
            </a:r>
            <a:r>
              <a:rPr dirty="0" err="1"/>
              <a:t>stabilizzazione</a:t>
            </a:r>
            <a:r>
              <a:rPr dirty="0"/>
              <a:t>/</a:t>
            </a:r>
            <a:r>
              <a:rPr dirty="0" err="1"/>
              <a:t>flessione</a:t>
            </a:r>
            <a:r>
              <a:rPr dirty="0"/>
              <a:t> </a:t>
            </a:r>
            <a:r>
              <a:rPr dirty="0" err="1"/>
              <a:t>nell'ultimo</a:t>
            </a:r>
            <a:r>
              <a:rPr dirty="0"/>
              <a:t> </a:t>
            </a:r>
            <a:r>
              <a:rPr dirty="0" smtClean="0"/>
              <a:t>anno</a:t>
            </a:r>
            <a:r>
              <a:rPr lang="it-IT" dirty="0" smtClean="0"/>
              <a:t> </a:t>
            </a:r>
            <a:r>
              <a:rPr dirty="0" smtClean="0"/>
              <a:t>in </a:t>
            </a:r>
            <a:r>
              <a:rPr dirty="0" err="1"/>
              <a:t>Matematica</a:t>
            </a:r>
            <a:r>
              <a:rPr dirty="0"/>
              <a:t>.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04092" y="6378087"/>
            <a:ext cx="4349262" cy="365125"/>
          </a:xfrm>
        </p:spPr>
        <p:txBody>
          <a:bodyPr/>
          <a:lstStyle/>
          <a:p>
            <a:pPr algn="l"/>
            <a:r>
              <a:rPr lang="en-US" dirty="0" err="1" smtClean="0"/>
              <a:t>Risultati</a:t>
            </a:r>
            <a:r>
              <a:rPr lang="en-US" dirty="0" smtClean="0"/>
              <a:t> INVALSI </a:t>
            </a:r>
            <a:r>
              <a:rPr lang="en-US" dirty="0" err="1" smtClean="0"/>
              <a:t>a.s</a:t>
            </a:r>
            <a:r>
              <a:rPr lang="en-US" dirty="0" smtClean="0"/>
              <a:t>. 2025-2026 - I.I.S. "Giovanni XXIII"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48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0" descr="preencoded.png"/>
          <p:cNvPicPr>
            <a:picLocks noChangeAspect="1"/>
          </p:cNvPicPr>
          <p:nvPr/>
        </p:nvPicPr>
        <p:blipFill rotWithShape="1">
          <a:blip r:embed="rId2"/>
          <a:srcRect r="53943"/>
          <a:stretch/>
        </p:blipFill>
        <p:spPr>
          <a:xfrm>
            <a:off x="2298356" y="2278663"/>
            <a:ext cx="7065452" cy="309116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8115" y="73372"/>
            <a:ext cx="112772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r>
              <a:rPr sz="3200" dirty="0" err="1" smtClean="0"/>
              <a:t>Grado</a:t>
            </a:r>
            <a:r>
              <a:rPr sz="3200" dirty="0" smtClean="0"/>
              <a:t> </a:t>
            </a:r>
            <a:r>
              <a:rPr sz="3200" dirty="0"/>
              <a:t>10 – </a:t>
            </a:r>
            <a:r>
              <a:rPr sz="3200" dirty="0" err="1"/>
              <a:t>Punteggi</a:t>
            </a:r>
            <a:r>
              <a:rPr sz="3200" dirty="0"/>
              <a:t> Generali e </a:t>
            </a:r>
            <a:r>
              <a:rPr sz="3200" dirty="0" err="1"/>
              <a:t>Traguardi</a:t>
            </a:r>
            <a:endParaRPr sz="3200" dirty="0"/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7742200" y="6419748"/>
            <a:ext cx="4349262" cy="365125"/>
          </a:xfrm>
        </p:spPr>
        <p:txBody>
          <a:bodyPr/>
          <a:lstStyle/>
          <a:p>
            <a:pPr algn="r"/>
            <a:r>
              <a:rPr lang="en-US" dirty="0" err="1" smtClean="0"/>
              <a:t>Risultati</a:t>
            </a:r>
            <a:r>
              <a:rPr lang="en-US" dirty="0" smtClean="0"/>
              <a:t> INVALSI </a:t>
            </a:r>
            <a:r>
              <a:rPr lang="en-US" dirty="0" err="1" smtClean="0"/>
              <a:t>a.s</a:t>
            </a:r>
            <a:r>
              <a:rPr lang="en-US" dirty="0" smtClean="0"/>
              <a:t>. 2025-2026 - I.I.S. "Giovanni XXIII"</a:t>
            </a:r>
            <a:endParaRPr lang="en-US" dirty="0"/>
          </a:p>
        </p:txBody>
      </p:sp>
      <p:sp>
        <p:nvSpPr>
          <p:cNvPr id="3" name="Fumetto 3 2"/>
          <p:cNvSpPr/>
          <p:nvPr/>
        </p:nvSpPr>
        <p:spPr>
          <a:xfrm>
            <a:off x="8484578" y="1401735"/>
            <a:ext cx="2637692" cy="1487176"/>
          </a:xfrm>
          <a:prstGeom prst="wedgeEllipse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</a:rPr>
              <a:t>differenza tra il punteggio della scuola e il punteggio medio ottenuto dalle duecento scuole con simili condizioni socio-economico-culturali</a:t>
            </a:r>
          </a:p>
        </p:txBody>
      </p:sp>
      <p:sp>
        <p:nvSpPr>
          <p:cNvPr id="7" name="Fumetto 3 6"/>
          <p:cNvSpPr/>
          <p:nvPr/>
        </p:nvSpPr>
        <p:spPr>
          <a:xfrm rot="520956">
            <a:off x="3999608" y="1502846"/>
            <a:ext cx="2048607" cy="1284953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</a:rPr>
              <a:t>quota di studenti e studentesse che nell’istituto scolastico: </a:t>
            </a:r>
            <a:r>
              <a:rPr lang="it-IT" sz="1200" dirty="0" smtClean="0">
                <a:solidFill>
                  <a:schemeClr val="tx1"/>
                </a:solidFill>
              </a:rPr>
              <a:t>raggiungono </a:t>
            </a:r>
            <a:r>
              <a:rPr lang="it-IT" sz="1200" dirty="0">
                <a:solidFill>
                  <a:schemeClr val="tx1"/>
                </a:solidFill>
              </a:rPr>
              <a:t>almeno il livello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B365D"/>
                </a:solidFill>
              </a:defRPr>
            </a:pPr>
            <a:r>
              <a:rPr lang="it-IT" sz="3200" dirty="0"/>
              <a:t>Grado 10 – Incrocio dei Livelli di Apprendimento</a:t>
            </a:r>
            <a:endParaRPr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640818"/>
              </p:ext>
            </p:extLst>
          </p:nvPr>
        </p:nvGraphicFramePr>
        <p:xfrm>
          <a:off x="1371600" y="1371600"/>
          <a:ext cx="941832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914400"/>
                <a:gridCol w="1371600"/>
                <a:gridCol w="1371600"/>
                <a:gridCol w="1371600"/>
                <a:gridCol w="1371600"/>
                <a:gridCol w="1371600"/>
              </a:tblGrid>
              <a:tr h="587828">
                <a:tc>
                  <a:txBody>
                    <a:bodyPr/>
                    <a:lstStyle/>
                    <a:p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defRPr sz="1400" b="1"/>
                      </a:pPr>
                      <a:r>
                        <a:rPr sz="2000" dirty="0" smtClean="0">
                          <a:solidFill>
                            <a:schemeClr val="tx1"/>
                          </a:solidFill>
                        </a:rPr>
                        <a:t>Prove </a:t>
                      </a:r>
                      <a:r>
                        <a:rPr sz="2000" dirty="0">
                          <a:solidFill>
                            <a:schemeClr val="tx1"/>
                          </a:solidFill>
                        </a:rPr>
                        <a:t>di </a:t>
                      </a:r>
                      <a:r>
                        <a:rPr sz="2000" dirty="0" err="1">
                          <a:solidFill>
                            <a:schemeClr val="tx1"/>
                          </a:solidFill>
                        </a:rPr>
                        <a:t>Italiano</a:t>
                      </a:r>
                      <a:endParaRPr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0F4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endParaRPr lang="it-IT" sz="1600" dirty="0" smtClean="0"/>
                    </a:p>
                    <a:p>
                      <a:pPr algn="ctr">
                        <a:defRPr sz="1200" b="1"/>
                      </a:pPr>
                      <a:r>
                        <a:rPr sz="1600" dirty="0" err="1" smtClean="0"/>
                        <a:t>Livello</a:t>
                      </a:r>
                      <a:r>
                        <a:rPr sz="1600" dirty="0" smtClean="0"/>
                        <a:t> </a:t>
                      </a:r>
                      <a:r>
                        <a:rPr sz="1600" dirty="0"/>
                        <a:t>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endParaRPr lang="it-IT" sz="1600" dirty="0" smtClean="0"/>
                    </a:p>
                    <a:p>
                      <a:pPr algn="ctr">
                        <a:defRPr sz="1200" b="1"/>
                      </a:pPr>
                      <a:r>
                        <a:rPr sz="1600" dirty="0" err="1" smtClean="0"/>
                        <a:t>Livello</a:t>
                      </a:r>
                      <a:r>
                        <a:rPr sz="1600" dirty="0" smtClean="0"/>
                        <a:t> </a:t>
                      </a:r>
                      <a:r>
                        <a:rPr sz="1600" dirty="0"/>
                        <a:t>2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endParaRPr lang="it-IT" sz="1600" dirty="0" smtClean="0"/>
                    </a:p>
                    <a:p>
                      <a:pPr algn="ctr">
                        <a:defRPr sz="1200" b="1"/>
                      </a:pPr>
                      <a:r>
                        <a:rPr sz="1600" dirty="0" err="1" smtClean="0"/>
                        <a:t>Livello</a:t>
                      </a:r>
                      <a:r>
                        <a:rPr sz="1600" dirty="0" smtClean="0"/>
                        <a:t> </a:t>
                      </a:r>
                      <a:r>
                        <a:rPr sz="1600" dirty="0"/>
                        <a:t>3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endParaRPr lang="it-IT" sz="1600" dirty="0" smtClean="0"/>
                    </a:p>
                    <a:p>
                      <a:pPr algn="ctr">
                        <a:defRPr sz="1200" b="1"/>
                      </a:pPr>
                      <a:r>
                        <a:rPr sz="1600" dirty="0" err="1" smtClean="0"/>
                        <a:t>Livello</a:t>
                      </a:r>
                      <a:r>
                        <a:rPr sz="1600" dirty="0" smtClean="0"/>
                        <a:t> </a:t>
                      </a:r>
                      <a:r>
                        <a:rPr sz="1600" dirty="0"/>
                        <a:t>4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endParaRPr lang="it-IT" sz="1600" dirty="0" smtClean="0"/>
                    </a:p>
                    <a:p>
                      <a:pPr algn="ctr">
                        <a:defRPr sz="1200" b="1"/>
                      </a:pPr>
                      <a:r>
                        <a:rPr sz="1600" dirty="0" err="1" smtClean="0"/>
                        <a:t>Livello</a:t>
                      </a:r>
                      <a:r>
                        <a:rPr sz="1600" dirty="0" smtClean="0"/>
                        <a:t> </a:t>
                      </a:r>
                      <a:r>
                        <a:rPr sz="1600" dirty="0"/>
                        <a:t>5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587828">
                <a:tc rowSpan="5">
                  <a:txBody>
                    <a:bodyPr/>
                    <a:lstStyle/>
                    <a:p>
                      <a:pPr algn="ctr">
                        <a:defRPr sz="1400" b="1"/>
                      </a:pPr>
                      <a:endParaRPr lang="it-IT" dirty="0" smtClean="0"/>
                    </a:p>
                    <a:p>
                      <a:pPr algn="ctr">
                        <a:defRPr sz="1400" b="1"/>
                      </a:pPr>
                      <a:endParaRPr lang="it-IT" dirty="0" smtClean="0"/>
                    </a:p>
                    <a:p>
                      <a:pPr algn="ctr">
                        <a:defRPr sz="1400" b="1"/>
                      </a:pPr>
                      <a:r>
                        <a:rPr sz="2000" dirty="0" smtClean="0"/>
                        <a:t>Prove </a:t>
                      </a:r>
                      <a:endParaRPr lang="it-IT" sz="2000" dirty="0" smtClean="0"/>
                    </a:p>
                    <a:p>
                      <a:pPr algn="ctr">
                        <a:defRPr sz="1400" b="1"/>
                      </a:pPr>
                      <a:endParaRPr lang="it-IT" sz="2000" dirty="0" smtClean="0"/>
                    </a:p>
                    <a:p>
                      <a:pPr algn="ctr">
                        <a:defRPr sz="1400" b="1"/>
                      </a:pPr>
                      <a:r>
                        <a:rPr sz="2000" dirty="0" smtClean="0"/>
                        <a:t>di </a:t>
                      </a:r>
                      <a:endParaRPr lang="it-IT" sz="2000" dirty="0" smtClean="0"/>
                    </a:p>
                    <a:p>
                      <a:pPr algn="ctr">
                        <a:defRPr sz="1400" b="1"/>
                      </a:pPr>
                      <a:endParaRPr lang="it-IT" sz="2000" dirty="0" smtClean="0"/>
                    </a:p>
                    <a:p>
                      <a:pPr algn="ctr">
                        <a:defRPr sz="1400" b="1"/>
                      </a:pPr>
                      <a:r>
                        <a:rPr sz="2000" dirty="0" err="1" smtClean="0"/>
                        <a:t>Matematica</a:t>
                      </a:r>
                      <a:endParaRPr sz="2000" dirty="0"/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endParaRPr lang="it-IT" sz="1600" dirty="0" smtClean="0"/>
                    </a:p>
                    <a:p>
                      <a:pPr algn="ctr">
                        <a:defRPr sz="1200" b="1"/>
                      </a:pPr>
                      <a:r>
                        <a:rPr sz="1600" dirty="0" err="1" smtClean="0"/>
                        <a:t>Livello</a:t>
                      </a:r>
                      <a:r>
                        <a:rPr sz="1600" dirty="0" smtClean="0"/>
                        <a:t> </a:t>
                      </a:r>
                      <a:r>
                        <a:rPr sz="1600" dirty="0"/>
                        <a:t>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13 </a:t>
                      </a:r>
                      <a:r>
                        <a:rPr sz="1600" dirty="0"/>
                        <a:t>(11,5%)</a:t>
                      </a:r>
                    </a:p>
                  </a:txBody>
                  <a:tcPr>
                    <a:solidFill>
                      <a:srgbClr val="FE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2 </a:t>
                      </a:r>
                      <a:r>
                        <a:rPr sz="1600" dirty="0"/>
                        <a:t>(1,8%)</a:t>
                      </a:r>
                    </a:p>
                  </a:txBody>
                  <a:tcPr>
                    <a:solidFill>
                      <a:srgbClr val="FE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4 </a:t>
                      </a:r>
                      <a:r>
                        <a:rPr sz="1600" dirty="0"/>
                        <a:t>(3,5%)</a:t>
                      </a:r>
                    </a:p>
                  </a:txBody>
                  <a:tcPr>
                    <a:solidFill>
                      <a:srgbClr val="FDE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3 </a:t>
                      </a:r>
                      <a:r>
                        <a:rPr sz="1600" dirty="0"/>
                        <a:t>(2,7%)</a:t>
                      </a:r>
                    </a:p>
                  </a:txBody>
                  <a:tcPr>
                    <a:solidFill>
                      <a:srgbClr val="FDE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1 </a:t>
                      </a:r>
                      <a:r>
                        <a:rPr sz="1600" dirty="0"/>
                        <a:t>(0,9%)</a:t>
                      </a:r>
                    </a:p>
                  </a:txBody>
                  <a:tcPr>
                    <a:solidFill>
                      <a:srgbClr val="FDEDF5"/>
                    </a:solidFill>
                  </a:tcPr>
                </a:tc>
              </a:tr>
              <a:tr h="587828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endParaRPr lang="it-IT" sz="1600" dirty="0" smtClean="0"/>
                    </a:p>
                    <a:p>
                      <a:pPr algn="ctr">
                        <a:defRPr sz="1200" b="1"/>
                      </a:pPr>
                      <a:r>
                        <a:rPr sz="1600" dirty="0" err="1" smtClean="0"/>
                        <a:t>Livello</a:t>
                      </a:r>
                      <a:r>
                        <a:rPr sz="1600" dirty="0" smtClean="0"/>
                        <a:t> </a:t>
                      </a:r>
                      <a:r>
                        <a:rPr sz="1600" dirty="0"/>
                        <a:t>2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6 </a:t>
                      </a:r>
                      <a:r>
                        <a:rPr sz="1600" dirty="0"/>
                        <a:t>(5,3%)</a:t>
                      </a:r>
                    </a:p>
                  </a:txBody>
                  <a:tcPr>
                    <a:solidFill>
                      <a:srgbClr val="FE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12 </a:t>
                      </a:r>
                      <a:r>
                        <a:rPr sz="1600" dirty="0"/>
                        <a:t>(10,6%)</a:t>
                      </a:r>
                    </a:p>
                  </a:txBody>
                  <a:tcPr>
                    <a:solidFill>
                      <a:srgbClr val="FEDB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13 </a:t>
                      </a:r>
                      <a:r>
                        <a:rPr sz="1600" dirty="0"/>
                        <a:t>(11,5%)</a:t>
                      </a:r>
                    </a:p>
                  </a:txBody>
                  <a:tcPr>
                    <a:solidFill>
                      <a:srgbClr val="FDE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4 </a:t>
                      </a:r>
                      <a:r>
                        <a:rPr sz="1600" dirty="0"/>
                        <a:t>(3,5%)</a:t>
                      </a:r>
                    </a:p>
                  </a:txBody>
                  <a:tcPr>
                    <a:solidFill>
                      <a:srgbClr val="FDE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0 </a:t>
                      </a:r>
                      <a:r>
                        <a:rPr sz="1600" dirty="0"/>
                        <a:t>(0,0%)</a:t>
                      </a:r>
                    </a:p>
                  </a:txBody>
                  <a:tcPr>
                    <a:solidFill>
                      <a:srgbClr val="FDEDF5"/>
                    </a:solidFill>
                  </a:tcPr>
                </a:tc>
              </a:tr>
              <a:tr h="587828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endParaRPr lang="it-IT" sz="1600" dirty="0" smtClean="0"/>
                    </a:p>
                    <a:p>
                      <a:pPr algn="ctr">
                        <a:defRPr sz="1200" b="1"/>
                      </a:pPr>
                      <a:r>
                        <a:rPr sz="1600" dirty="0" err="1" smtClean="0"/>
                        <a:t>Livello</a:t>
                      </a:r>
                      <a:r>
                        <a:rPr sz="1600" dirty="0" smtClean="0"/>
                        <a:t> </a:t>
                      </a:r>
                      <a:r>
                        <a:rPr sz="1600" dirty="0"/>
                        <a:t>3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1 </a:t>
                      </a:r>
                      <a:r>
                        <a:rPr sz="1600" dirty="0"/>
                        <a:t>(0,9%)</a:t>
                      </a:r>
                    </a:p>
                  </a:txBody>
                  <a:tcPr>
                    <a:solidFill>
                      <a:srgbClr val="FDE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5 </a:t>
                      </a:r>
                      <a:r>
                        <a:rPr sz="1600" dirty="0"/>
                        <a:t>(4,4%)</a:t>
                      </a:r>
                    </a:p>
                  </a:txBody>
                  <a:tcPr>
                    <a:solidFill>
                      <a:srgbClr val="FDE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13 </a:t>
                      </a:r>
                      <a:r>
                        <a:rPr sz="1600" dirty="0"/>
                        <a:t>(11,5%)</a:t>
                      </a:r>
                    </a:p>
                  </a:txBody>
                  <a:tcPr>
                    <a:solidFill>
                      <a:srgbClr val="FFF9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9 </a:t>
                      </a:r>
                      <a:r>
                        <a:rPr sz="1600" dirty="0"/>
                        <a:t>(8,0%)</a:t>
                      </a:r>
                    </a:p>
                  </a:txBody>
                  <a:tcPr>
                    <a:solidFill>
                      <a:srgbClr val="DEF9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4 </a:t>
                      </a:r>
                      <a:r>
                        <a:rPr sz="1600" dirty="0"/>
                        <a:t>(3,5%)</a:t>
                      </a:r>
                    </a:p>
                  </a:txBody>
                  <a:tcPr>
                    <a:solidFill>
                      <a:srgbClr val="DEF9DE"/>
                    </a:solidFill>
                  </a:tcPr>
                </a:tc>
              </a:tr>
              <a:tr h="587828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endParaRPr lang="it-IT" sz="1600" dirty="0" smtClean="0"/>
                    </a:p>
                    <a:p>
                      <a:pPr algn="ctr">
                        <a:defRPr sz="1200" b="1"/>
                      </a:pPr>
                      <a:r>
                        <a:rPr sz="1600" dirty="0" err="1" smtClean="0"/>
                        <a:t>Livello</a:t>
                      </a:r>
                      <a:r>
                        <a:rPr sz="1600" dirty="0" smtClean="0"/>
                        <a:t> </a:t>
                      </a:r>
                      <a:r>
                        <a:rPr sz="1600" dirty="0"/>
                        <a:t>4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1 </a:t>
                      </a:r>
                      <a:r>
                        <a:rPr sz="1600" dirty="0"/>
                        <a:t>(0,9%)</a:t>
                      </a:r>
                    </a:p>
                  </a:txBody>
                  <a:tcPr>
                    <a:solidFill>
                      <a:srgbClr val="FDE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3 </a:t>
                      </a:r>
                      <a:r>
                        <a:rPr sz="1600" dirty="0"/>
                        <a:t>(2,7%)</a:t>
                      </a:r>
                    </a:p>
                  </a:txBody>
                  <a:tcPr>
                    <a:solidFill>
                      <a:srgbClr val="FDE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1 </a:t>
                      </a:r>
                      <a:r>
                        <a:rPr sz="1600" dirty="0"/>
                        <a:t>(0,9%)</a:t>
                      </a:r>
                    </a:p>
                  </a:txBody>
                  <a:tcPr>
                    <a:solidFill>
                      <a:srgbClr val="DEF9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4 </a:t>
                      </a:r>
                      <a:r>
                        <a:rPr sz="1600" dirty="0"/>
                        <a:t>(3,5%)</a:t>
                      </a:r>
                    </a:p>
                  </a:txBody>
                  <a:tcPr>
                    <a:solidFill>
                      <a:srgbClr val="BAF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4 </a:t>
                      </a:r>
                      <a:r>
                        <a:rPr sz="1600" dirty="0"/>
                        <a:t>(3,5%)</a:t>
                      </a:r>
                    </a:p>
                  </a:txBody>
                  <a:tcPr>
                    <a:solidFill>
                      <a:srgbClr val="BAF4BA"/>
                    </a:solidFill>
                  </a:tcPr>
                </a:tc>
              </a:tr>
              <a:tr h="587832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/>
                      </a:pPr>
                      <a:endParaRPr lang="it-IT" sz="1600" dirty="0" smtClean="0"/>
                    </a:p>
                    <a:p>
                      <a:pPr algn="ctr">
                        <a:defRPr sz="1200" b="1"/>
                      </a:pPr>
                      <a:r>
                        <a:rPr sz="1600" dirty="0" err="1" smtClean="0"/>
                        <a:t>Livello</a:t>
                      </a:r>
                      <a:r>
                        <a:rPr sz="1600" dirty="0" smtClean="0"/>
                        <a:t> </a:t>
                      </a:r>
                      <a:r>
                        <a:rPr sz="1600" dirty="0"/>
                        <a:t>5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1 </a:t>
                      </a:r>
                      <a:r>
                        <a:rPr sz="1600" dirty="0"/>
                        <a:t>(0,9%)</a:t>
                      </a:r>
                    </a:p>
                  </a:txBody>
                  <a:tcPr>
                    <a:solidFill>
                      <a:srgbClr val="FDE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1 </a:t>
                      </a:r>
                      <a:r>
                        <a:rPr sz="1600" dirty="0"/>
                        <a:t>(0,9%)</a:t>
                      </a:r>
                    </a:p>
                  </a:txBody>
                  <a:tcPr>
                    <a:solidFill>
                      <a:srgbClr val="FDE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0 </a:t>
                      </a:r>
                      <a:r>
                        <a:rPr sz="1600" dirty="0"/>
                        <a:t>(0,0%)</a:t>
                      </a:r>
                    </a:p>
                  </a:txBody>
                  <a:tcPr>
                    <a:solidFill>
                      <a:srgbClr val="DEF9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4 </a:t>
                      </a:r>
                      <a:r>
                        <a:rPr sz="1600" dirty="0"/>
                        <a:t>(3,5%)</a:t>
                      </a:r>
                    </a:p>
                  </a:txBody>
                  <a:tcPr>
                    <a:solidFill>
                      <a:srgbClr val="BAF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endParaRPr lang="it-IT" sz="1600" dirty="0" smtClean="0"/>
                    </a:p>
                    <a:p>
                      <a:pPr algn="ctr">
                        <a:defRPr sz="1200">
                          <a:solidFill>
                            <a:srgbClr val="282828"/>
                          </a:solidFill>
                        </a:defRPr>
                      </a:pPr>
                      <a:r>
                        <a:rPr sz="1600" dirty="0" smtClean="0"/>
                        <a:t>4 </a:t>
                      </a:r>
                      <a:r>
                        <a:rPr sz="1600" dirty="0"/>
                        <a:t>(3,5%)</a:t>
                      </a:r>
                    </a:p>
                  </a:txBody>
                  <a:tcPr>
                    <a:solidFill>
                      <a:srgbClr val="BAF4BA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71600" y="5760720"/>
            <a:ext cx="972221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646464"/>
                </a:solidFill>
              </a:defRPr>
            </a:pPr>
            <a:r>
              <a:rPr sz="1400" b="1" dirty="0" err="1"/>
              <a:t>Legenda</a:t>
            </a:r>
            <a:r>
              <a:rPr sz="1400" b="1" dirty="0"/>
              <a:t> </a:t>
            </a:r>
            <a:r>
              <a:rPr sz="1400" b="1" dirty="0" err="1"/>
              <a:t>Raggruppamenti</a:t>
            </a:r>
            <a:r>
              <a:rPr sz="1400" b="1" dirty="0"/>
              <a:t>: </a:t>
            </a:r>
            <a:r>
              <a:rPr sz="1400" b="1" dirty="0">
                <a:solidFill>
                  <a:srgbClr val="FF0000"/>
                </a:solidFill>
              </a:rPr>
              <a:t>Rosso</a:t>
            </a:r>
            <a:r>
              <a:rPr sz="1400" b="1" dirty="0"/>
              <a:t> (</a:t>
            </a:r>
            <a:r>
              <a:rPr sz="1400" b="1" dirty="0" err="1"/>
              <a:t>Critica</a:t>
            </a:r>
            <a:r>
              <a:rPr sz="1400" b="1" dirty="0"/>
              <a:t>) | </a:t>
            </a:r>
            <a:r>
              <a:rPr sz="14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Rosa </a:t>
            </a:r>
            <a:r>
              <a:rPr sz="1400" b="1" dirty="0"/>
              <a:t>(</a:t>
            </a:r>
            <a:r>
              <a:rPr sz="1400" b="1" dirty="0" err="1"/>
              <a:t>Parziale</a:t>
            </a:r>
            <a:r>
              <a:rPr sz="1400" b="1" dirty="0"/>
              <a:t>) | </a:t>
            </a:r>
            <a:r>
              <a:rPr sz="14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Giallo</a:t>
            </a:r>
            <a:r>
              <a:rPr sz="1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sz="1400" b="1" dirty="0"/>
              <a:t>(</a:t>
            </a:r>
            <a:r>
              <a:rPr sz="1400" b="1" dirty="0" err="1"/>
              <a:t>Accettabile</a:t>
            </a:r>
            <a:r>
              <a:rPr sz="1400" b="1" dirty="0"/>
              <a:t>) | </a:t>
            </a:r>
            <a:r>
              <a:rPr sz="1400" b="1" dirty="0">
                <a:solidFill>
                  <a:schemeClr val="accent3">
                    <a:lumMod val="75000"/>
                  </a:schemeClr>
                </a:solidFill>
              </a:rPr>
              <a:t>Verde </a:t>
            </a:r>
            <a:r>
              <a:rPr sz="1400" b="1" dirty="0" err="1">
                <a:solidFill>
                  <a:schemeClr val="accent3">
                    <a:lumMod val="75000"/>
                  </a:schemeClr>
                </a:solidFill>
              </a:rPr>
              <a:t>Chiaro</a:t>
            </a:r>
            <a:r>
              <a:rPr sz="1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sz="1400" b="1" dirty="0"/>
              <a:t>(</a:t>
            </a:r>
            <a:r>
              <a:rPr sz="1400" b="1" dirty="0" err="1"/>
              <a:t>Auspicabile</a:t>
            </a:r>
            <a:r>
              <a:rPr sz="1400" b="1" dirty="0"/>
              <a:t>) | </a:t>
            </a:r>
            <a:r>
              <a:rPr sz="1400" b="1" dirty="0">
                <a:solidFill>
                  <a:schemeClr val="accent3">
                    <a:lumMod val="50000"/>
                  </a:schemeClr>
                </a:solidFill>
              </a:rPr>
              <a:t>Verde</a:t>
            </a:r>
            <a:r>
              <a:rPr sz="1400" b="1" dirty="0"/>
              <a:t> (</a:t>
            </a:r>
            <a:r>
              <a:rPr sz="1400" b="1" dirty="0" err="1"/>
              <a:t>Eccellente</a:t>
            </a:r>
            <a:r>
              <a:rPr sz="1400" b="1" dirty="0"/>
              <a:t>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30469" y="6351710"/>
            <a:ext cx="4349262" cy="365125"/>
          </a:xfrm>
        </p:spPr>
        <p:txBody>
          <a:bodyPr/>
          <a:lstStyle/>
          <a:p>
            <a:pPr algn="l"/>
            <a:r>
              <a:rPr lang="en-US" dirty="0" err="1" smtClean="0"/>
              <a:t>Risultati</a:t>
            </a:r>
            <a:r>
              <a:rPr lang="en-US" dirty="0" smtClean="0"/>
              <a:t> INVALSI </a:t>
            </a:r>
            <a:r>
              <a:rPr lang="en-US" dirty="0" err="1" smtClean="0"/>
              <a:t>a.s</a:t>
            </a:r>
            <a:r>
              <a:rPr lang="en-US" dirty="0" smtClean="0"/>
              <a:t>. 2025-2026 - I.I.S. "Giovanni XXIII"</a:t>
            </a:r>
            <a:endParaRPr lang="en-US" dirty="0"/>
          </a:p>
        </p:txBody>
      </p:sp>
      <p:sp>
        <p:nvSpPr>
          <p:cNvPr id="6" name="Esplosione 1 5"/>
          <p:cNvSpPr/>
          <p:nvPr/>
        </p:nvSpPr>
        <p:spPr>
          <a:xfrm>
            <a:off x="530469" y="835268"/>
            <a:ext cx="3795346" cy="2092569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sz="1000" dirty="0">
                <a:solidFill>
                  <a:schemeClr val="tx1"/>
                </a:solidFill>
              </a:rPr>
              <a:t>La matrice di distribuzione a doppia entrata Italiano/Matematica evidenzia </a:t>
            </a:r>
            <a:r>
              <a:rPr lang="it-IT" sz="1000" b="1" u="sng" dirty="0">
                <a:solidFill>
                  <a:schemeClr val="tx1"/>
                </a:solidFill>
              </a:rPr>
              <a:t>un'asimmetria</a:t>
            </a:r>
            <a:r>
              <a:rPr lang="it-IT" sz="1000" dirty="0">
                <a:solidFill>
                  <a:schemeClr val="tx1"/>
                </a:solidFill>
              </a:rPr>
              <a:t> tra le due discipline. </a:t>
            </a:r>
          </a:p>
        </p:txBody>
      </p:sp>
    </p:spTree>
    <p:extLst>
      <p:ext uri="{BB962C8B-B14F-4D97-AF65-F5344CB8AC3E}">
        <p14:creationId xmlns:p14="http://schemas.microsoft.com/office/powerpoint/2010/main" val="297920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118" y="178879"/>
            <a:ext cx="114563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r>
              <a:rPr sz="3200" dirty="0" err="1" smtClean="0"/>
              <a:t>Grado</a:t>
            </a:r>
            <a:r>
              <a:rPr sz="3200" dirty="0" smtClean="0"/>
              <a:t> 10 – </a:t>
            </a:r>
            <a:r>
              <a:rPr sz="3200" dirty="0" err="1" smtClean="0"/>
              <a:t>Incrocio</a:t>
            </a:r>
            <a:r>
              <a:rPr sz="3200" dirty="0" smtClean="0"/>
              <a:t> </a:t>
            </a:r>
            <a:r>
              <a:rPr sz="3200" dirty="0" err="1" smtClean="0"/>
              <a:t>dei</a:t>
            </a:r>
            <a:r>
              <a:rPr sz="3200" dirty="0" smtClean="0"/>
              <a:t> </a:t>
            </a:r>
            <a:r>
              <a:rPr sz="3200" dirty="0" err="1" smtClean="0"/>
              <a:t>Livelli</a:t>
            </a:r>
            <a:r>
              <a:rPr sz="3200" dirty="0" smtClean="0"/>
              <a:t> di </a:t>
            </a:r>
            <a:r>
              <a:rPr sz="3200" dirty="0" err="1" smtClean="0"/>
              <a:t>Apprendimento</a:t>
            </a:r>
            <a:r>
              <a:rPr lang="it-IT" sz="3200" dirty="0"/>
              <a:t>: Distribuzione delle Competenze</a:t>
            </a:r>
          </a:p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endParaRPr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1979185" y="1582272"/>
            <a:ext cx="3474720" cy="40249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979185" y="1753921"/>
            <a:ext cx="3474720" cy="4059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 smtClean="0"/>
              <a:t>Fragilità</a:t>
            </a:r>
            <a:endParaRPr dirty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dirty="0" err="1" smtClean="0"/>
              <a:t>Esiste</a:t>
            </a:r>
            <a:r>
              <a:rPr dirty="0" smtClean="0"/>
              <a:t> </a:t>
            </a:r>
            <a:r>
              <a:rPr dirty="0" err="1"/>
              <a:t>uno</a:t>
            </a:r>
            <a:r>
              <a:rPr dirty="0"/>
              <a:t> </a:t>
            </a:r>
            <a:r>
              <a:rPr dirty="0" err="1"/>
              <a:t>zoccolo</a:t>
            </a:r>
            <a:r>
              <a:rPr dirty="0"/>
              <a:t> </a:t>
            </a:r>
            <a:r>
              <a:rPr dirty="0" err="1"/>
              <a:t>duro</a:t>
            </a:r>
            <a:r>
              <a:rPr dirty="0"/>
              <a:t> di </a:t>
            </a:r>
            <a:r>
              <a:rPr dirty="0" err="1"/>
              <a:t>studenti</a:t>
            </a:r>
            <a:r>
              <a:rPr dirty="0"/>
              <a:t> (</a:t>
            </a:r>
            <a:r>
              <a:rPr b="1" dirty="0"/>
              <a:t>l'11,5%</a:t>
            </a:r>
            <a:r>
              <a:rPr dirty="0"/>
              <a:t>)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posiziona</a:t>
            </a:r>
            <a:r>
              <a:rPr dirty="0"/>
              <a:t> al </a:t>
            </a:r>
            <a:r>
              <a:rPr lang="it-IT" dirty="0" smtClean="0"/>
              <a:t>livello</a:t>
            </a:r>
            <a:r>
              <a:rPr dirty="0" smtClean="0"/>
              <a:t> </a:t>
            </a:r>
            <a:r>
              <a:rPr i="1" dirty="0" err="1"/>
              <a:t>più</a:t>
            </a:r>
            <a:r>
              <a:rPr dirty="0"/>
              <a:t> </a:t>
            </a:r>
            <a:r>
              <a:rPr i="1" dirty="0" smtClean="0"/>
              <a:t>basso</a:t>
            </a:r>
            <a:r>
              <a:rPr dirty="0" smtClean="0"/>
              <a:t> </a:t>
            </a:r>
            <a:r>
              <a:rPr dirty="0"/>
              <a:t>in </a:t>
            </a:r>
            <a:r>
              <a:rPr dirty="0" err="1"/>
              <a:t>entrambe</a:t>
            </a:r>
            <a:r>
              <a:rPr dirty="0"/>
              <a:t> le </a:t>
            </a:r>
            <a:r>
              <a:rPr dirty="0" err="1"/>
              <a:t>materie</a:t>
            </a:r>
            <a:r>
              <a:rPr dirty="0"/>
              <a:t>, </a:t>
            </a:r>
            <a:r>
              <a:rPr dirty="0" err="1"/>
              <a:t>delineando</a:t>
            </a:r>
            <a:r>
              <a:rPr dirty="0"/>
              <a:t> </a:t>
            </a:r>
            <a:r>
              <a:rPr dirty="0" err="1"/>
              <a:t>l'area</a:t>
            </a:r>
            <a:r>
              <a:rPr dirty="0"/>
              <a:t> di </a:t>
            </a:r>
            <a:r>
              <a:rPr i="1" dirty="0" err="1"/>
              <a:t>maggiore</a:t>
            </a:r>
            <a:r>
              <a:rPr i="1" dirty="0"/>
              <a:t> </a:t>
            </a:r>
            <a:r>
              <a:rPr i="1" dirty="0" err="1" smtClean="0"/>
              <a:t>fragilità</a:t>
            </a:r>
            <a:r>
              <a:rPr lang="it-IT" dirty="0" smtClean="0"/>
              <a:t>, con un totale del </a:t>
            </a:r>
            <a:r>
              <a:rPr lang="it-IT" b="1" dirty="0" smtClean="0"/>
              <a:t>29,2%</a:t>
            </a:r>
            <a:r>
              <a:rPr lang="it-IT" dirty="0" smtClean="0"/>
              <a:t> nell’area </a:t>
            </a:r>
            <a:r>
              <a:rPr lang="it-IT" i="1" dirty="0" smtClean="0"/>
              <a:t>critica</a:t>
            </a:r>
            <a:r>
              <a:rPr lang="it-IT" dirty="0"/>
              <a:t> </a:t>
            </a:r>
            <a:r>
              <a:rPr lang="it-IT" dirty="0" smtClean="0"/>
              <a:t>(</a:t>
            </a:r>
            <a:r>
              <a:rPr lang="it-IT" b="1" dirty="0" smtClean="0"/>
              <a:t>area rossa</a:t>
            </a:r>
            <a:r>
              <a:rPr lang="it-IT" dirty="0" smtClean="0"/>
              <a:t>).</a:t>
            </a:r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endParaRPr lang="it-IT" dirty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dirty="0"/>
              <a:t>Quasi un terzo degli studenti (</a:t>
            </a:r>
            <a:r>
              <a:rPr lang="it-IT" b="1" dirty="0"/>
              <a:t>area rosa</a:t>
            </a:r>
            <a:r>
              <a:rPr lang="it-IT" dirty="0"/>
              <a:t>) raggiunge livelli </a:t>
            </a:r>
            <a:r>
              <a:rPr lang="it-IT" i="1" dirty="0"/>
              <a:t>intermedi</a:t>
            </a:r>
            <a:r>
              <a:rPr lang="it-IT" dirty="0"/>
              <a:t> o </a:t>
            </a:r>
            <a:r>
              <a:rPr lang="it-IT" i="1" dirty="0"/>
              <a:t>alti</a:t>
            </a:r>
            <a:r>
              <a:rPr lang="it-IT" dirty="0"/>
              <a:t> in Italiano (Livello 3 o 4) rimanendo ancorati a livelli </a:t>
            </a:r>
            <a:r>
              <a:rPr lang="it-IT" i="1" dirty="0"/>
              <a:t>bassi</a:t>
            </a:r>
            <a:r>
              <a:rPr lang="it-IT" dirty="0"/>
              <a:t> (1 o 2) in Matematica e viceversa (</a:t>
            </a:r>
            <a:r>
              <a:rPr lang="it-IT" b="1" dirty="0"/>
              <a:t>32,8</a:t>
            </a:r>
            <a:r>
              <a:rPr lang="it-IT" b="1" dirty="0" smtClean="0"/>
              <a:t>%).</a:t>
            </a:r>
            <a:endParaRPr lang="it-IT" dirty="0" smtClean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endParaRPr lang="it-IT" dirty="0" smtClean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6970261" y="1582273"/>
            <a:ext cx="3474720" cy="402495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53141" y="1753921"/>
            <a:ext cx="3108960" cy="3249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 smtClean="0"/>
              <a:t>Eccellenze</a:t>
            </a:r>
            <a:endParaRPr dirty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dirty="0" smtClean="0"/>
              <a:t>Pochi </a:t>
            </a:r>
            <a:r>
              <a:rPr lang="it-IT" dirty="0"/>
              <a:t>riescono a navigare </a:t>
            </a:r>
            <a:r>
              <a:rPr lang="it-IT" b="1" dirty="0" smtClean="0"/>
              <a:t>contemporaneamente</a:t>
            </a:r>
            <a:r>
              <a:rPr lang="it-IT" dirty="0" smtClean="0"/>
              <a:t> </a:t>
            </a:r>
            <a:r>
              <a:rPr lang="it-IT" dirty="0"/>
              <a:t>nelle acque </a:t>
            </a:r>
            <a:r>
              <a:rPr lang="it-IT" i="1" dirty="0"/>
              <a:t>eccellenti</a:t>
            </a:r>
            <a:r>
              <a:rPr lang="it-IT" dirty="0"/>
              <a:t> del Livello 5 (solo il </a:t>
            </a:r>
            <a:r>
              <a:rPr lang="it-IT" b="1" dirty="0"/>
              <a:t>3,5%</a:t>
            </a:r>
            <a:r>
              <a:rPr lang="it-IT" dirty="0"/>
              <a:t> si colloca al massimo in entrambe), con un </a:t>
            </a:r>
            <a:r>
              <a:rPr lang="it-IT" b="1" dirty="0"/>
              <a:t>14%</a:t>
            </a:r>
            <a:r>
              <a:rPr lang="it-IT" dirty="0"/>
              <a:t> complessivo nell’area </a:t>
            </a:r>
            <a:r>
              <a:rPr lang="it-IT" i="1" u="sng" dirty="0"/>
              <a:t>eccellente</a:t>
            </a:r>
            <a:r>
              <a:rPr lang="it-IT" dirty="0"/>
              <a:t>.</a:t>
            </a:r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endParaRPr lang="it-IT" dirty="0" smtClean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dirty="0" smtClean="0"/>
              <a:t>Tuttavia l’area </a:t>
            </a:r>
            <a:r>
              <a:rPr lang="it-IT" i="1" dirty="0" smtClean="0"/>
              <a:t>auspicabile</a:t>
            </a:r>
            <a:r>
              <a:rPr lang="it-IT" dirty="0" smtClean="0"/>
              <a:t> (Livello almeno 3 in </a:t>
            </a:r>
            <a:r>
              <a:rPr lang="it-IT" b="1" dirty="0" smtClean="0"/>
              <a:t>entrambe</a:t>
            </a:r>
            <a:r>
              <a:rPr lang="it-IT" dirty="0" smtClean="0"/>
              <a:t> le discipline) vanta una percentuale del </a:t>
            </a:r>
            <a:r>
              <a:rPr lang="it-IT" b="1" dirty="0" smtClean="0"/>
              <a:t>37,9%</a:t>
            </a:r>
            <a:endParaRPr b="1" dirty="0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04092" y="6378087"/>
            <a:ext cx="4349262" cy="365125"/>
          </a:xfrm>
        </p:spPr>
        <p:txBody>
          <a:bodyPr/>
          <a:lstStyle/>
          <a:p>
            <a:pPr algn="l"/>
            <a:r>
              <a:rPr lang="en-US" dirty="0" err="1" smtClean="0"/>
              <a:t>Risultati</a:t>
            </a:r>
            <a:r>
              <a:rPr lang="en-US" dirty="0" smtClean="0"/>
              <a:t> INVALSI </a:t>
            </a:r>
            <a:r>
              <a:rPr lang="en-US" dirty="0" err="1" smtClean="0"/>
              <a:t>a.s</a:t>
            </a:r>
            <a:r>
              <a:rPr lang="en-US" dirty="0" smtClean="0"/>
              <a:t>. 2025-2026 - I.I.S. "Giovanni XXIII"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0" descr="preencoded.png"/>
          <p:cNvPicPr>
            <a:picLocks noChangeAspect="1"/>
          </p:cNvPicPr>
          <p:nvPr/>
        </p:nvPicPr>
        <p:blipFill rotWithShape="1">
          <a:blip r:embed="rId2"/>
          <a:srcRect r="5756"/>
          <a:stretch/>
        </p:blipFill>
        <p:spPr>
          <a:xfrm>
            <a:off x="367213" y="801369"/>
            <a:ext cx="11080372" cy="49600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6284" y="216594"/>
            <a:ext cx="112772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r>
              <a:rPr sz="3200" dirty="0" err="1" smtClean="0"/>
              <a:t>Grado</a:t>
            </a:r>
            <a:r>
              <a:rPr sz="3200" dirty="0" smtClean="0"/>
              <a:t> </a:t>
            </a:r>
            <a:r>
              <a:rPr sz="3200" dirty="0"/>
              <a:t>10 – Focus </a:t>
            </a:r>
            <a:r>
              <a:rPr sz="3200" dirty="0" err="1"/>
              <a:t>sulle</a:t>
            </a:r>
            <a:r>
              <a:rPr sz="3200" dirty="0"/>
              <a:t> </a:t>
            </a:r>
            <a:r>
              <a:rPr sz="3200" dirty="0" err="1"/>
              <a:t>Competenze</a:t>
            </a:r>
            <a:r>
              <a:rPr sz="3200" dirty="0"/>
              <a:t> </a:t>
            </a:r>
            <a:r>
              <a:rPr sz="3200" dirty="0" err="1"/>
              <a:t>Digitali</a:t>
            </a:r>
            <a:endParaRPr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1307933" y="4913046"/>
            <a:ext cx="9390548" cy="1838083"/>
          </a:xfrm>
          <a:prstGeom prst="roundRect">
            <a:avLst/>
          </a:prstGeom>
          <a:solidFill>
            <a:srgbClr val="E6F2FF"/>
          </a:solidFill>
          <a:ln>
            <a:solidFill>
              <a:srgbClr val="B4D2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90813" y="5034343"/>
            <a:ext cx="8855976" cy="1359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8080"/>
                </a:solidFill>
                <a:latin typeface="Arial"/>
              </a:defRPr>
            </a:pPr>
            <a:r>
              <a:rPr dirty="0" err="1" smtClean="0"/>
              <a:t>Riflessione</a:t>
            </a:r>
            <a:endParaRPr dirty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patrimonio</a:t>
            </a:r>
            <a:r>
              <a:rPr dirty="0"/>
              <a:t> di </a:t>
            </a:r>
            <a:r>
              <a:rPr dirty="0" err="1"/>
              <a:t>abilità</a:t>
            </a:r>
            <a:r>
              <a:rPr dirty="0"/>
              <a:t> </a:t>
            </a:r>
            <a:r>
              <a:rPr dirty="0" err="1"/>
              <a:t>digitali</a:t>
            </a:r>
            <a:r>
              <a:rPr dirty="0"/>
              <a:t> è </a:t>
            </a:r>
            <a:r>
              <a:rPr dirty="0" err="1"/>
              <a:t>il</a:t>
            </a:r>
            <a:r>
              <a:rPr dirty="0"/>
              <a:t> </a:t>
            </a:r>
            <a:r>
              <a:rPr dirty="0" err="1"/>
              <a:t>vento</a:t>
            </a:r>
            <a:r>
              <a:rPr dirty="0"/>
              <a:t> in poppa </a:t>
            </a:r>
            <a:r>
              <a:rPr dirty="0" err="1"/>
              <a:t>ideale</a:t>
            </a:r>
            <a:r>
              <a:rPr dirty="0"/>
              <a:t> per </a:t>
            </a:r>
            <a:r>
              <a:rPr dirty="0" err="1"/>
              <a:t>il</a:t>
            </a:r>
            <a:r>
              <a:rPr dirty="0"/>
              <a:t> </a:t>
            </a:r>
            <a:r>
              <a:rPr dirty="0" err="1"/>
              <a:t>futuro</a:t>
            </a:r>
            <a:r>
              <a:rPr dirty="0"/>
              <a:t> Polo del Mare.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studenti</a:t>
            </a:r>
            <a:r>
              <a:rPr dirty="0"/>
              <a:t> </a:t>
            </a:r>
            <a:r>
              <a:rPr dirty="0" err="1"/>
              <a:t>dimostrano</a:t>
            </a:r>
            <a:r>
              <a:rPr dirty="0"/>
              <a:t> di </a:t>
            </a:r>
            <a:r>
              <a:rPr dirty="0" err="1"/>
              <a:t>saper</a:t>
            </a:r>
            <a:r>
              <a:rPr dirty="0"/>
              <a:t> </a:t>
            </a:r>
            <a:r>
              <a:rPr dirty="0" err="1"/>
              <a:t>governare</a:t>
            </a:r>
            <a:r>
              <a:rPr dirty="0"/>
              <a:t>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strumenti</a:t>
            </a:r>
            <a:r>
              <a:rPr dirty="0"/>
              <a:t> </a:t>
            </a:r>
            <a:r>
              <a:rPr dirty="0" err="1"/>
              <a:t>tecnologici</a:t>
            </a:r>
            <a:r>
              <a:rPr dirty="0"/>
              <a:t>, un </a:t>
            </a:r>
            <a:r>
              <a:rPr dirty="0" err="1"/>
              <a:t>prerequisito</a:t>
            </a:r>
            <a:r>
              <a:rPr dirty="0"/>
              <a:t> </a:t>
            </a:r>
            <a:r>
              <a:rPr dirty="0" err="1"/>
              <a:t>fondamentale</a:t>
            </a:r>
            <a:r>
              <a:rPr dirty="0"/>
              <a:t> per la </a:t>
            </a:r>
            <a:r>
              <a:rPr dirty="0" err="1"/>
              <a:t>futura</a:t>
            </a:r>
            <a:r>
              <a:rPr dirty="0"/>
              <a:t> </a:t>
            </a:r>
            <a:r>
              <a:rPr dirty="0" err="1"/>
              <a:t>transizione</a:t>
            </a:r>
            <a:r>
              <a:rPr dirty="0"/>
              <a:t> </a:t>
            </a:r>
            <a:r>
              <a:rPr dirty="0" err="1"/>
              <a:t>tecnica</a:t>
            </a:r>
            <a:r>
              <a:rPr dirty="0"/>
              <a:t> del </a:t>
            </a:r>
            <a:r>
              <a:rPr dirty="0" err="1"/>
              <a:t>nostro</a:t>
            </a:r>
            <a:r>
              <a:rPr dirty="0"/>
              <a:t> </a:t>
            </a:r>
            <a:r>
              <a:rPr lang="it-IT" dirty="0" err="1"/>
              <a:t>I</a:t>
            </a:r>
            <a:r>
              <a:rPr dirty="0" err="1" smtClean="0"/>
              <a:t>stituto</a:t>
            </a:r>
            <a:r>
              <a:rPr dirty="0"/>
              <a:t>.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7842738" y="12464"/>
            <a:ext cx="4349262" cy="365125"/>
          </a:xfrm>
        </p:spPr>
        <p:txBody>
          <a:bodyPr/>
          <a:lstStyle/>
          <a:p>
            <a:pPr algn="r"/>
            <a:r>
              <a:rPr lang="en-US" dirty="0" err="1" smtClean="0"/>
              <a:t>Risultati</a:t>
            </a:r>
            <a:r>
              <a:rPr lang="en-US" dirty="0" smtClean="0"/>
              <a:t> INVALSI </a:t>
            </a:r>
            <a:r>
              <a:rPr lang="en-US" dirty="0" err="1" smtClean="0"/>
              <a:t>a.s</a:t>
            </a:r>
            <a:r>
              <a:rPr lang="en-US" dirty="0" smtClean="0"/>
              <a:t>. 2025-2026 - I.I.S. "Giovanni XXIII"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8926" y="37247"/>
            <a:ext cx="8229600" cy="114300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Grado 10 - Risultati dell’«Effetto Scuola»</a:t>
            </a:r>
            <a:endParaRPr lang="it-IT" sz="3200" b="1" dirty="0">
              <a:solidFill>
                <a:srgbClr val="003366"/>
              </a:solidFill>
              <a:latin typeface="Arial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3" t="33077" r="10433" b="31923"/>
          <a:stretch/>
        </p:blipFill>
        <p:spPr bwMode="auto">
          <a:xfrm>
            <a:off x="1503485" y="1169378"/>
            <a:ext cx="8760483" cy="218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1" name="Tabel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934497"/>
              </p:ext>
            </p:extLst>
          </p:nvPr>
        </p:nvGraphicFramePr>
        <p:xfrm>
          <a:off x="1002324" y="3824654"/>
          <a:ext cx="5046785" cy="2402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9357"/>
                <a:gridCol w="1009357"/>
                <a:gridCol w="1009357"/>
                <a:gridCol w="1009357"/>
                <a:gridCol w="1009357"/>
              </a:tblGrid>
              <a:tr h="490371">
                <a:tc gridSpan="5">
                  <a:txBody>
                    <a:bodyPr/>
                    <a:lstStyle/>
                    <a:p>
                      <a:pPr algn="l" fontAlgn="ctr"/>
                      <a:endParaRPr lang="it-IT" sz="14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it-IT" sz="1600" b="1" u="none" strike="noStrike" dirty="0">
                          <a:effectLst/>
                        </a:rPr>
                        <a:t>Effetto Scuola – Quadro Riepilogativo (Istituti Tecnici</a:t>
                      </a:r>
                      <a:r>
                        <a:rPr lang="it-IT" sz="1600" b="1" u="none" strike="noStrike" dirty="0" smtClean="0">
                          <a:effectLst/>
                        </a:rPr>
                        <a:t>)</a:t>
                      </a:r>
                    </a:p>
                    <a:p>
                      <a:pPr algn="ctr" fontAlgn="ctr"/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80440">
                <a:tc>
                  <a:txBody>
                    <a:bodyPr/>
                    <a:lstStyle/>
                    <a:p>
                      <a:pPr algn="ctr" fontAlgn="ctr"/>
                      <a:endParaRPr lang="it-IT" sz="14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it-IT" sz="1400" b="1" u="none" strike="noStrike" dirty="0">
                          <a:effectLst/>
                        </a:rPr>
                        <a:t>Disciplina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</a:rPr>
                        <a:t>Punteggio Osservato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</a:rPr>
                        <a:t>Valore Aggiunto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</a:rPr>
                        <a:t>Effetto Scuola / Apporto della Scuola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</a:rPr>
                        <a:t>Risultati Complessivi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</a:tr>
              <a:tr h="29022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</a:rPr>
                        <a:t>Italiano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Sopra</a:t>
                      </a:r>
                      <a:r>
                        <a:rPr lang="it-IT" sz="1400" u="none" strike="noStrike" dirty="0">
                          <a:effectLst/>
                        </a:rPr>
                        <a:t> la media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Pari</a:t>
                      </a:r>
                      <a:r>
                        <a:rPr lang="it-IT" sz="1400" u="none" strike="noStrike" dirty="0">
                          <a:effectLst/>
                        </a:rPr>
                        <a:t> alla media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Nella </a:t>
                      </a:r>
                      <a:r>
                        <a:rPr lang="it-IT" sz="1400" b="0" u="none" strike="noStrike" dirty="0">
                          <a:effectLst/>
                        </a:rPr>
                        <a:t>media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BUONI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</a:tr>
              <a:tr h="300227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</a:rPr>
                        <a:t>Matematica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Sopra</a:t>
                      </a:r>
                      <a:r>
                        <a:rPr lang="it-IT" sz="1400" u="none" strike="noStrike" dirty="0">
                          <a:effectLst/>
                        </a:rPr>
                        <a:t> la media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Pari</a:t>
                      </a:r>
                      <a:r>
                        <a:rPr lang="it-IT" sz="1400" u="none" strike="noStrike" dirty="0">
                          <a:effectLst/>
                        </a:rPr>
                        <a:t> alla media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Nella </a:t>
                      </a:r>
                      <a:r>
                        <a:rPr lang="it-IT" sz="1400" b="0" u="none" strike="noStrike" dirty="0">
                          <a:effectLst/>
                        </a:rPr>
                        <a:t>media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BUONI 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el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786918"/>
              </p:ext>
            </p:extLst>
          </p:nvPr>
        </p:nvGraphicFramePr>
        <p:xfrm>
          <a:off x="6518032" y="3853962"/>
          <a:ext cx="5046785" cy="2402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9357"/>
                <a:gridCol w="1009357"/>
                <a:gridCol w="1009357"/>
                <a:gridCol w="1009357"/>
                <a:gridCol w="1009357"/>
              </a:tblGrid>
              <a:tr h="490371">
                <a:tc gridSpan="5">
                  <a:txBody>
                    <a:bodyPr/>
                    <a:lstStyle/>
                    <a:p>
                      <a:pPr algn="l" fontAlgn="ctr"/>
                      <a:endParaRPr lang="it-IT" sz="14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it-IT" sz="1600" b="1" u="none" strike="noStrike" dirty="0">
                          <a:effectLst/>
                        </a:rPr>
                        <a:t>Effetto Scuola – Quadro Riepilogativo (Istituti </a:t>
                      </a:r>
                      <a:r>
                        <a:rPr lang="it-IT" sz="1600" b="1" u="none" strike="noStrike" dirty="0" smtClean="0">
                          <a:effectLst/>
                        </a:rPr>
                        <a:t>Professionali)</a:t>
                      </a:r>
                    </a:p>
                    <a:p>
                      <a:pPr algn="ctr" fontAlgn="ctr"/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80440">
                <a:tc>
                  <a:txBody>
                    <a:bodyPr/>
                    <a:lstStyle/>
                    <a:p>
                      <a:pPr algn="ctr" fontAlgn="ctr"/>
                      <a:endParaRPr lang="it-IT" sz="14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it-IT" sz="1400" b="1" u="none" strike="noStrike" dirty="0">
                          <a:effectLst/>
                        </a:rPr>
                        <a:t>Disciplina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</a:rPr>
                        <a:t>Punteggio Osservato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</a:rPr>
                        <a:t>Valore Aggiunto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</a:rPr>
                        <a:t>Effetto Scuola / Apporto della Scuola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u="none" strike="noStrike" dirty="0">
                          <a:effectLst/>
                        </a:rPr>
                        <a:t>Risultati Complessivi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</a:tr>
              <a:tr h="29022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</a:rPr>
                        <a:t>Italiano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Sopra</a:t>
                      </a:r>
                      <a:r>
                        <a:rPr lang="it-IT" sz="1400" u="none" strike="noStrike" dirty="0">
                          <a:effectLst/>
                        </a:rPr>
                        <a:t> la media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Pari</a:t>
                      </a:r>
                      <a:r>
                        <a:rPr lang="it-IT" sz="1400" u="none" strike="noStrike" dirty="0">
                          <a:effectLst/>
                        </a:rPr>
                        <a:t> alla media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Nella</a:t>
                      </a:r>
                      <a:r>
                        <a:rPr lang="it-IT" sz="1400" u="none" strike="noStrike" dirty="0">
                          <a:effectLst/>
                        </a:rPr>
                        <a:t> media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</a:rPr>
                        <a:t>BUONI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rgbClr val="92D050"/>
                    </a:solidFill>
                  </a:tcPr>
                </a:tc>
              </a:tr>
              <a:tr h="300227"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u="none" strike="noStrike" dirty="0">
                          <a:effectLst/>
                        </a:rPr>
                        <a:t>Matematica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 smtClean="0">
                          <a:effectLst/>
                        </a:rPr>
                        <a:t>Nella</a:t>
                      </a:r>
                      <a:r>
                        <a:rPr lang="it-IT" sz="1400" u="none" strike="noStrike" dirty="0" smtClean="0">
                          <a:effectLst/>
                        </a:rPr>
                        <a:t> media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Pari</a:t>
                      </a:r>
                      <a:r>
                        <a:rPr lang="it-IT" sz="1400" u="none" strike="noStrike" dirty="0">
                          <a:effectLst/>
                        </a:rPr>
                        <a:t> alla media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1" u="none" strike="noStrike" dirty="0">
                          <a:effectLst/>
                        </a:rPr>
                        <a:t>Nella</a:t>
                      </a:r>
                      <a:r>
                        <a:rPr lang="it-IT" sz="1400" u="none" strike="noStrike" dirty="0">
                          <a:effectLst/>
                        </a:rPr>
                        <a:t> media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 smtClean="0">
                          <a:effectLst/>
                        </a:rPr>
                        <a:t>ACCETTABILI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4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04092" y="6378087"/>
            <a:ext cx="4349262" cy="365125"/>
          </a:xfrm>
        </p:spPr>
        <p:txBody>
          <a:bodyPr/>
          <a:lstStyle/>
          <a:p>
            <a:pPr algn="l"/>
            <a:r>
              <a:rPr lang="en-US" dirty="0" err="1" smtClean="0"/>
              <a:t>Risultati</a:t>
            </a:r>
            <a:r>
              <a:rPr lang="en-US" dirty="0" smtClean="0"/>
              <a:t> INVALSI </a:t>
            </a:r>
            <a:r>
              <a:rPr lang="en-US" dirty="0" err="1" smtClean="0"/>
              <a:t>a.s</a:t>
            </a:r>
            <a:r>
              <a:rPr lang="en-US" dirty="0" smtClean="0"/>
              <a:t>. 2025-2026 - I.I.S. "Giovanni XXIII"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96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2"/>
          <p:cNvSpPr/>
          <p:nvPr/>
        </p:nvSpPr>
        <p:spPr>
          <a:xfrm>
            <a:off x="2198077" y="1750755"/>
            <a:ext cx="3474720" cy="34454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07732" y="422031"/>
            <a:ext cx="11426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r>
              <a:rPr sz="3200" dirty="0" err="1" smtClean="0"/>
              <a:t>Grado</a:t>
            </a:r>
            <a:r>
              <a:rPr sz="3200" dirty="0" smtClean="0"/>
              <a:t> </a:t>
            </a:r>
            <a:r>
              <a:rPr sz="3200" dirty="0"/>
              <a:t>10 – </a:t>
            </a:r>
            <a:r>
              <a:rPr lang="it-IT" sz="3200" dirty="0" smtClean="0"/>
              <a:t>Riflessioni Conclusive</a:t>
            </a:r>
            <a:endParaRPr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382715" y="1933635"/>
            <a:ext cx="3033347" cy="2979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 smtClean="0"/>
              <a:t>Punti di Forza</a:t>
            </a:r>
            <a:endParaRPr dirty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dirty="0" err="1"/>
              <a:t>L'analisi</a:t>
            </a:r>
            <a:r>
              <a:rPr dirty="0"/>
              <a:t> del </a:t>
            </a:r>
            <a:r>
              <a:rPr dirty="0" err="1"/>
              <a:t>Valore</a:t>
            </a:r>
            <a:r>
              <a:rPr dirty="0"/>
              <a:t> </a:t>
            </a:r>
            <a:r>
              <a:rPr dirty="0" err="1"/>
              <a:t>Aggiunto</a:t>
            </a:r>
            <a:r>
              <a:rPr dirty="0"/>
              <a:t> </a:t>
            </a:r>
            <a:r>
              <a:rPr dirty="0" err="1"/>
              <a:t>evidenzia</a:t>
            </a:r>
            <a:r>
              <a:rPr dirty="0"/>
              <a:t> un </a:t>
            </a:r>
            <a:r>
              <a:rPr dirty="0" err="1"/>
              <a:t>dato</a:t>
            </a:r>
            <a:r>
              <a:rPr dirty="0"/>
              <a:t> </a:t>
            </a:r>
            <a:r>
              <a:rPr dirty="0" err="1"/>
              <a:t>strutturale</a:t>
            </a:r>
            <a:r>
              <a:rPr dirty="0"/>
              <a:t> </a:t>
            </a:r>
            <a:r>
              <a:rPr lang="it-IT" dirty="0" smtClean="0"/>
              <a:t>molto positivo</a:t>
            </a:r>
            <a:r>
              <a:rPr dirty="0" smtClean="0"/>
              <a:t>: </a:t>
            </a:r>
            <a:r>
              <a:rPr dirty="0" err="1"/>
              <a:t>sia</a:t>
            </a:r>
            <a:r>
              <a:rPr dirty="0"/>
              <a:t> per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Istituti</a:t>
            </a:r>
            <a:r>
              <a:rPr dirty="0"/>
              <a:t> </a:t>
            </a:r>
            <a:r>
              <a:rPr dirty="0" err="1"/>
              <a:t>Tecnici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per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Istituti</a:t>
            </a:r>
            <a:r>
              <a:rPr dirty="0"/>
              <a:t> </a:t>
            </a:r>
            <a:r>
              <a:rPr dirty="0" err="1" smtClean="0"/>
              <a:t>Professionali</a:t>
            </a:r>
            <a:r>
              <a:rPr dirty="0" smtClean="0"/>
              <a:t>, </a:t>
            </a:r>
            <a:r>
              <a:rPr dirty="0" err="1"/>
              <a:t>il</a:t>
            </a:r>
            <a:r>
              <a:rPr dirty="0"/>
              <a:t> </a:t>
            </a:r>
            <a:r>
              <a:rPr dirty="0" err="1"/>
              <a:t>punteggio</a:t>
            </a:r>
            <a:r>
              <a:rPr dirty="0"/>
              <a:t> </a:t>
            </a:r>
            <a:r>
              <a:rPr dirty="0" err="1"/>
              <a:t>osservato</a:t>
            </a:r>
            <a:r>
              <a:rPr dirty="0"/>
              <a:t> è </a:t>
            </a:r>
            <a:r>
              <a:rPr dirty="0" err="1"/>
              <a:t>sopra</a:t>
            </a:r>
            <a:r>
              <a:rPr dirty="0"/>
              <a:t> la media </a:t>
            </a:r>
            <a:r>
              <a:rPr dirty="0" err="1"/>
              <a:t>regionale</a:t>
            </a:r>
            <a:r>
              <a:rPr dirty="0"/>
              <a:t>, con un </a:t>
            </a:r>
            <a:r>
              <a:rPr dirty="0" err="1"/>
              <a:t>apporto</a:t>
            </a:r>
            <a:r>
              <a:rPr dirty="0"/>
              <a:t> </a:t>
            </a:r>
            <a:r>
              <a:rPr dirty="0" err="1"/>
              <a:t>della</a:t>
            </a:r>
            <a:r>
              <a:rPr dirty="0"/>
              <a:t> </a:t>
            </a:r>
            <a:r>
              <a:rPr dirty="0" err="1"/>
              <a:t>scuola</a:t>
            </a:r>
            <a:r>
              <a:rPr dirty="0"/>
              <a:t> </a:t>
            </a:r>
            <a:r>
              <a:rPr dirty="0" err="1"/>
              <a:t>giudicato</a:t>
            </a:r>
            <a:r>
              <a:rPr dirty="0"/>
              <a:t> </a:t>
            </a:r>
            <a:r>
              <a:rPr b="1" dirty="0"/>
              <a:t>'</a:t>
            </a:r>
            <a:r>
              <a:rPr b="1" dirty="0" err="1"/>
              <a:t>nella</a:t>
            </a:r>
            <a:r>
              <a:rPr b="1" dirty="0"/>
              <a:t> media</a:t>
            </a:r>
            <a:r>
              <a:rPr dirty="0"/>
              <a:t>' e </a:t>
            </a:r>
            <a:r>
              <a:rPr dirty="0" err="1"/>
              <a:t>risultati</a:t>
            </a:r>
            <a:r>
              <a:rPr dirty="0"/>
              <a:t> </a:t>
            </a:r>
            <a:r>
              <a:rPr dirty="0" err="1"/>
              <a:t>complessivamente</a:t>
            </a:r>
            <a:r>
              <a:rPr dirty="0"/>
              <a:t> </a:t>
            </a:r>
            <a:r>
              <a:rPr b="1" dirty="0"/>
              <a:t>'</a:t>
            </a:r>
            <a:r>
              <a:rPr b="1" dirty="0" err="1"/>
              <a:t>buoni</a:t>
            </a:r>
            <a:r>
              <a:rPr dirty="0"/>
              <a:t>' o </a:t>
            </a:r>
            <a:r>
              <a:rPr b="1" dirty="0"/>
              <a:t>'</a:t>
            </a:r>
            <a:r>
              <a:rPr b="1" dirty="0" err="1"/>
              <a:t>accettabili</a:t>
            </a:r>
            <a:r>
              <a:rPr dirty="0"/>
              <a:t>'.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89018" y="1750755"/>
            <a:ext cx="3474720" cy="34454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71898" y="1933635"/>
            <a:ext cx="3108960" cy="2979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800" b="1">
                <a:solidFill>
                  <a:srgbClr val="008080"/>
                </a:solidFill>
                <a:latin typeface="Arial"/>
              </a:defRPr>
            </a:pPr>
            <a:r>
              <a:rPr lang="it-IT" dirty="0" smtClean="0"/>
              <a:t>Debolezze</a:t>
            </a:r>
            <a:endParaRPr dirty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dirty="0"/>
              <a:t>La frammentazione dei profili individuali evidenzia che le competenze non sempre crescono in modo simmetrico; la sfida è far sì che le abilità comunicative facciano da traino anche per quelle </a:t>
            </a:r>
            <a:r>
              <a:rPr lang="it-IT" dirty="0" smtClean="0"/>
              <a:t>analitiche, incrementando l’area complessiva delle </a:t>
            </a:r>
            <a:r>
              <a:rPr lang="it-IT" b="1" dirty="0" smtClean="0"/>
              <a:t>eccellenze</a:t>
            </a:r>
            <a:r>
              <a:rPr lang="it-IT" dirty="0" smtClean="0"/>
              <a:t> a sfavore di quella </a:t>
            </a:r>
            <a:r>
              <a:rPr lang="it-IT" b="1" dirty="0" smtClean="0"/>
              <a:t>critica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04092" y="6378087"/>
            <a:ext cx="4349262" cy="365125"/>
          </a:xfrm>
        </p:spPr>
        <p:txBody>
          <a:bodyPr/>
          <a:lstStyle/>
          <a:p>
            <a:pPr algn="l"/>
            <a:r>
              <a:rPr lang="en-US" dirty="0" err="1" smtClean="0"/>
              <a:t>Risultati</a:t>
            </a:r>
            <a:r>
              <a:rPr lang="en-US" dirty="0" smtClean="0"/>
              <a:t> INVALSI </a:t>
            </a:r>
            <a:r>
              <a:rPr lang="en-US" dirty="0" err="1" smtClean="0"/>
              <a:t>a.s</a:t>
            </a:r>
            <a:r>
              <a:rPr lang="en-US" dirty="0" smtClean="0"/>
              <a:t>. 2025-2026 - I.I.S. "Giovanni XXIII"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56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2"/>
          <a:srcRect l="1" t="2006" r="23854"/>
          <a:stretch/>
        </p:blipFill>
        <p:spPr>
          <a:xfrm>
            <a:off x="213944" y="888021"/>
            <a:ext cx="11147681" cy="4484078"/>
          </a:xfrm>
          <a:prstGeom prst="rect">
            <a:avLst/>
          </a:prstGeom>
        </p:spPr>
      </p:pic>
      <p:sp>
        <p:nvSpPr>
          <p:cNvPr id="5" name="Rounded Rectangle 2"/>
          <p:cNvSpPr/>
          <p:nvPr/>
        </p:nvSpPr>
        <p:spPr>
          <a:xfrm>
            <a:off x="2136531" y="4644095"/>
            <a:ext cx="8229600" cy="1856935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b="1" dirty="0">
                <a:solidFill>
                  <a:srgbClr val="003366"/>
                </a:solidFill>
                <a:latin typeface="Arial"/>
              </a:rPr>
              <a:t>Grado 13 – </a:t>
            </a:r>
            <a:r>
              <a:rPr lang="it-IT" b="1" dirty="0" smtClean="0">
                <a:solidFill>
                  <a:srgbClr val="003366"/>
                </a:solidFill>
                <a:latin typeface="Arial"/>
              </a:rPr>
              <a:t>Andamento Storico</a:t>
            </a:r>
            <a:r>
              <a:rPr lang="it-IT" b="1" dirty="0">
                <a:solidFill>
                  <a:srgbClr val="003366"/>
                </a:solidFill>
                <a:latin typeface="Arial"/>
              </a:rPr>
              <a:t/>
            </a:r>
            <a:br>
              <a:rPr lang="it-IT" b="1" dirty="0">
                <a:solidFill>
                  <a:srgbClr val="003366"/>
                </a:solidFill>
                <a:latin typeface="Arial"/>
              </a:rPr>
            </a:b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2280137" y="4723613"/>
            <a:ext cx="7766539" cy="1697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004B8D"/>
                </a:solidFill>
              </a:defRPr>
            </a:pPr>
            <a:r>
              <a:rPr lang="it-IT" dirty="0"/>
              <a:t>Analisi della Crescita:</a:t>
            </a:r>
          </a:p>
          <a:p>
            <a:pPr>
              <a:spcAft>
                <a:spcPts val="1000"/>
              </a:spcAft>
              <a:defRPr sz="1400">
                <a:solidFill>
                  <a:srgbClr val="282828"/>
                </a:solidFill>
              </a:defRPr>
            </a:pPr>
            <a:r>
              <a:rPr lang="it-IT" dirty="0"/>
              <a:t>Tutte le materie mostrano una </a:t>
            </a:r>
            <a:r>
              <a:rPr lang="it-IT" b="1" dirty="0" smtClean="0"/>
              <a:t>ripresa </a:t>
            </a:r>
            <a:r>
              <a:rPr lang="it-IT" b="1" dirty="0"/>
              <a:t>netta e </a:t>
            </a:r>
            <a:r>
              <a:rPr lang="it-IT" b="1" dirty="0" smtClean="0"/>
              <a:t>progressiva</a:t>
            </a:r>
            <a:r>
              <a:rPr lang="it-IT" dirty="0" smtClean="0"/>
              <a:t> </a:t>
            </a:r>
            <a:r>
              <a:rPr lang="it-IT" dirty="0"/>
              <a:t>a partire dal minimo storico registrato tra il 2020 e il 2022.</a:t>
            </a:r>
          </a:p>
          <a:p>
            <a:pPr>
              <a:spcAft>
                <a:spcPts val="1000"/>
              </a:spcAft>
              <a:defRPr sz="1400">
                <a:solidFill>
                  <a:srgbClr val="282828"/>
                </a:solidFill>
              </a:defRPr>
            </a:pPr>
            <a:r>
              <a:rPr lang="it-IT" b="1" dirty="0" smtClean="0"/>
              <a:t>L'Italiano</a:t>
            </a:r>
            <a:r>
              <a:rPr lang="it-IT" dirty="0" smtClean="0"/>
              <a:t> </a:t>
            </a:r>
            <a:r>
              <a:rPr lang="it-IT" dirty="0"/>
              <a:t>mette a segno la crescita più impetuosa nell'ultimo anno, superando quota 200 punti.</a:t>
            </a:r>
          </a:p>
          <a:p>
            <a:pPr>
              <a:spcAft>
                <a:spcPts val="1000"/>
              </a:spcAft>
              <a:defRPr sz="1400">
                <a:solidFill>
                  <a:srgbClr val="282828"/>
                </a:solidFill>
              </a:defRPr>
            </a:pPr>
            <a:r>
              <a:rPr lang="it-IT" dirty="0" smtClean="0"/>
              <a:t>L'</a:t>
            </a:r>
            <a:r>
              <a:rPr lang="it-IT" b="1" dirty="0" smtClean="0"/>
              <a:t>Inglese</a:t>
            </a:r>
            <a:r>
              <a:rPr lang="it-IT" dirty="0" smtClean="0"/>
              <a:t> </a:t>
            </a:r>
            <a:r>
              <a:rPr lang="it-IT" b="1" dirty="0" smtClean="0"/>
              <a:t>Reading</a:t>
            </a:r>
            <a:r>
              <a:rPr lang="it-IT" dirty="0" smtClean="0"/>
              <a:t> </a:t>
            </a:r>
            <a:r>
              <a:rPr lang="it-IT" dirty="0"/>
              <a:t>si conferma storicamente la materia con i punteggi medi più alti.</a:t>
            </a: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439633"/>
            <a:ext cx="4349262" cy="365125"/>
          </a:xfrm>
        </p:spPr>
        <p:txBody>
          <a:bodyPr/>
          <a:lstStyle/>
          <a:p>
            <a:pPr algn="l"/>
            <a:r>
              <a:rPr lang="en-US" dirty="0" err="1" smtClean="0"/>
              <a:t>Risultati</a:t>
            </a:r>
            <a:r>
              <a:rPr lang="en-US" dirty="0" smtClean="0"/>
              <a:t> INVALSI </a:t>
            </a:r>
            <a:r>
              <a:rPr lang="en-US" dirty="0" err="1" smtClean="0"/>
              <a:t>a.s</a:t>
            </a:r>
            <a:r>
              <a:rPr lang="en-US" dirty="0" smtClean="0"/>
              <a:t>. 2025-2026 - I.I.S. "Giovanni XXIII"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65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2"/>
          <a:srcRect r="52387"/>
          <a:stretch/>
        </p:blipFill>
        <p:spPr>
          <a:xfrm>
            <a:off x="1201143" y="846905"/>
            <a:ext cx="6342656" cy="4495971"/>
          </a:xfrm>
          <a:prstGeom prst="rect">
            <a:avLst/>
          </a:prstGeo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199" y="274638"/>
            <a:ext cx="10823331" cy="973870"/>
          </a:xfrm>
        </p:spPr>
        <p:txBody>
          <a:bodyPr>
            <a:noAutofit/>
          </a:bodyPr>
          <a:lstStyle/>
          <a:p>
            <a:pPr lvl="0" algn="l">
              <a:spcBef>
                <a:spcPts val="0"/>
              </a:spcBef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3200" b="1" dirty="0" smtClean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Grado 13 </a:t>
            </a:r>
            <a:r>
              <a:rPr lang="it-IT" sz="3200" b="1" dirty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– Punteggi Generali e </a:t>
            </a:r>
            <a:r>
              <a:rPr lang="it-IT" sz="3200" b="1" dirty="0" smtClean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Traguardi Finali</a:t>
            </a:r>
            <a:r>
              <a:rPr lang="it-IT" sz="3200" b="1" dirty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/>
            </a:r>
            <a:br>
              <a:rPr lang="it-IT" sz="3200" b="1" dirty="0">
                <a:solidFill>
                  <a:srgbClr val="003366"/>
                </a:solidFill>
                <a:latin typeface="Arial"/>
                <a:ea typeface="+mn-ea"/>
                <a:cs typeface="+mn-cs"/>
              </a:rPr>
            </a:br>
            <a:endParaRPr lang="it-IT" sz="3200" dirty="0"/>
          </a:p>
        </p:txBody>
      </p:sp>
      <p:sp>
        <p:nvSpPr>
          <p:cNvPr id="4" name="Rounded Rectangle 2"/>
          <p:cNvSpPr/>
          <p:nvPr/>
        </p:nvSpPr>
        <p:spPr>
          <a:xfrm>
            <a:off x="8361484" y="1327638"/>
            <a:ext cx="3474720" cy="3692769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3"/>
          <p:cNvSpPr txBox="1"/>
          <p:nvPr/>
        </p:nvSpPr>
        <p:spPr>
          <a:xfrm>
            <a:off x="8544364" y="1510518"/>
            <a:ext cx="3108960" cy="3256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dirty="0" err="1"/>
              <a:t>Italiano</a:t>
            </a:r>
            <a:r>
              <a:rPr dirty="0"/>
              <a:t> e </a:t>
            </a:r>
            <a:r>
              <a:rPr dirty="0" err="1"/>
              <a:t>Matematica</a:t>
            </a:r>
            <a:r>
              <a:rPr dirty="0"/>
              <a:t> in </a:t>
            </a:r>
            <a:r>
              <a:rPr dirty="0" err="1"/>
              <a:t>Ripresa</a:t>
            </a:r>
            <a:endParaRPr dirty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dirty="0"/>
              <a:t>Al </a:t>
            </a:r>
            <a:r>
              <a:rPr dirty="0" err="1"/>
              <a:t>termine</a:t>
            </a:r>
            <a:r>
              <a:rPr dirty="0"/>
              <a:t> del </a:t>
            </a:r>
            <a:r>
              <a:rPr dirty="0" err="1"/>
              <a:t>quinquennio</a:t>
            </a:r>
            <a:r>
              <a:rPr dirty="0"/>
              <a:t>,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risultati</a:t>
            </a:r>
            <a:r>
              <a:rPr dirty="0"/>
              <a:t> </a:t>
            </a:r>
            <a:r>
              <a:rPr dirty="0" err="1"/>
              <a:t>descrivono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maturazione</a:t>
            </a:r>
            <a:r>
              <a:rPr dirty="0"/>
              <a:t> </a:t>
            </a:r>
            <a:r>
              <a:rPr dirty="0" err="1"/>
              <a:t>evidente</a:t>
            </a:r>
            <a:r>
              <a:rPr dirty="0"/>
              <a:t> </a:t>
            </a:r>
            <a:r>
              <a:rPr dirty="0" err="1"/>
              <a:t>rispetto</a:t>
            </a:r>
            <a:r>
              <a:rPr dirty="0"/>
              <a:t> al </a:t>
            </a:r>
            <a:r>
              <a:rPr dirty="0" err="1"/>
              <a:t>biennio</a:t>
            </a:r>
            <a:r>
              <a:rPr dirty="0"/>
              <a:t>: in </a:t>
            </a:r>
            <a:r>
              <a:rPr b="1" dirty="0" err="1"/>
              <a:t>Italiano</a:t>
            </a:r>
            <a:r>
              <a:rPr dirty="0"/>
              <a:t> ben </a:t>
            </a:r>
            <a:r>
              <a:rPr dirty="0" err="1"/>
              <a:t>il</a:t>
            </a:r>
            <a:r>
              <a:rPr dirty="0"/>
              <a:t> </a:t>
            </a:r>
            <a:r>
              <a:rPr b="1" dirty="0"/>
              <a:t>76%</a:t>
            </a:r>
            <a:r>
              <a:rPr dirty="0"/>
              <a:t> </a:t>
            </a:r>
            <a:r>
              <a:rPr dirty="0" err="1"/>
              <a:t>raggiunge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traguardi</a:t>
            </a:r>
            <a:r>
              <a:rPr dirty="0"/>
              <a:t> (</a:t>
            </a:r>
            <a:r>
              <a:rPr dirty="0" err="1"/>
              <a:t>punteggio</a:t>
            </a:r>
            <a:r>
              <a:rPr dirty="0"/>
              <a:t> 207,2, con </a:t>
            </a:r>
            <a:r>
              <a:rPr dirty="0" smtClean="0"/>
              <a:t>un</a:t>
            </a:r>
            <a:r>
              <a:rPr lang="it-IT" dirty="0" smtClean="0"/>
              <a:t> </a:t>
            </a:r>
            <a:r>
              <a:rPr dirty="0" err="1" smtClean="0"/>
              <a:t>eccezionale</a:t>
            </a:r>
            <a:r>
              <a:rPr dirty="0" smtClean="0"/>
              <a:t> </a:t>
            </a:r>
            <a:r>
              <a:rPr b="1" dirty="0"/>
              <a:t>+18,2 </a:t>
            </a:r>
            <a:r>
              <a:rPr dirty="0" err="1"/>
              <a:t>rispetto</a:t>
            </a:r>
            <a:r>
              <a:rPr dirty="0"/>
              <a:t> </a:t>
            </a:r>
            <a:r>
              <a:rPr dirty="0" err="1"/>
              <a:t>alle</a:t>
            </a:r>
            <a:r>
              <a:rPr dirty="0"/>
              <a:t> </a:t>
            </a:r>
            <a:r>
              <a:rPr dirty="0" err="1"/>
              <a:t>scuole</a:t>
            </a:r>
            <a:r>
              <a:rPr dirty="0"/>
              <a:t> </a:t>
            </a:r>
            <a:r>
              <a:rPr dirty="0" err="1"/>
              <a:t>simili</a:t>
            </a:r>
            <a:r>
              <a:rPr dirty="0"/>
              <a:t>). In </a:t>
            </a:r>
            <a:r>
              <a:rPr b="1" dirty="0" err="1"/>
              <a:t>Matematica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assiste</a:t>
            </a:r>
            <a:r>
              <a:rPr dirty="0"/>
              <a:t> a un </a:t>
            </a:r>
            <a:r>
              <a:rPr dirty="0" err="1"/>
              <a:t>recupero</a:t>
            </a:r>
            <a:r>
              <a:rPr dirty="0"/>
              <a:t>, con </a:t>
            </a:r>
            <a:r>
              <a:rPr dirty="0" err="1"/>
              <a:t>il</a:t>
            </a:r>
            <a:r>
              <a:rPr dirty="0"/>
              <a:t> </a:t>
            </a:r>
            <a:r>
              <a:rPr b="1" dirty="0"/>
              <a:t>59%</a:t>
            </a:r>
            <a:r>
              <a:rPr dirty="0"/>
              <a:t> di </a:t>
            </a:r>
            <a:r>
              <a:rPr dirty="0" err="1"/>
              <a:t>traguardi</a:t>
            </a:r>
            <a:r>
              <a:rPr dirty="0"/>
              <a:t> </a:t>
            </a:r>
            <a:r>
              <a:rPr dirty="0" err="1"/>
              <a:t>raggiunti</a:t>
            </a:r>
            <a:r>
              <a:rPr dirty="0"/>
              <a:t> </a:t>
            </a:r>
            <a:r>
              <a:rPr b="1" dirty="0"/>
              <a:t>(+3,1).</a:t>
            </a:r>
          </a:p>
        </p:txBody>
      </p:sp>
      <p:sp>
        <p:nvSpPr>
          <p:cNvPr id="6" name="Rounded Rectangle 4"/>
          <p:cNvSpPr/>
          <p:nvPr/>
        </p:nvSpPr>
        <p:spPr>
          <a:xfrm>
            <a:off x="1755353" y="4610834"/>
            <a:ext cx="6272022" cy="1767253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5"/>
          <p:cNvSpPr txBox="1"/>
          <p:nvPr/>
        </p:nvSpPr>
        <p:spPr>
          <a:xfrm>
            <a:off x="1975007" y="4679878"/>
            <a:ext cx="6052367" cy="1629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dirty="0"/>
              <a:t>Il </a:t>
            </a:r>
            <a:r>
              <a:rPr dirty="0" err="1"/>
              <a:t>Nodo</a:t>
            </a:r>
            <a:r>
              <a:rPr dirty="0"/>
              <a:t> </a:t>
            </a:r>
            <a:r>
              <a:rPr dirty="0" err="1"/>
              <a:t>della</a:t>
            </a:r>
            <a:r>
              <a:rPr dirty="0"/>
              <a:t> Lingua </a:t>
            </a:r>
            <a:r>
              <a:rPr dirty="0" err="1"/>
              <a:t>Inglese</a:t>
            </a:r>
            <a:endParaRPr dirty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dirty="0" err="1"/>
              <a:t>L'Inglese</a:t>
            </a:r>
            <a:r>
              <a:rPr dirty="0"/>
              <a:t> Reading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attesta</a:t>
            </a:r>
            <a:r>
              <a:rPr dirty="0"/>
              <a:t> al </a:t>
            </a:r>
            <a:r>
              <a:rPr b="1" dirty="0"/>
              <a:t>61%</a:t>
            </a:r>
            <a:r>
              <a:rPr dirty="0"/>
              <a:t> di </a:t>
            </a:r>
            <a:r>
              <a:rPr dirty="0" err="1"/>
              <a:t>traguardi</a:t>
            </a:r>
            <a:r>
              <a:rPr dirty="0"/>
              <a:t> </a:t>
            </a:r>
            <a:r>
              <a:rPr dirty="0" err="1"/>
              <a:t>raggiunti</a:t>
            </a:r>
            <a:r>
              <a:rPr dirty="0"/>
              <a:t>. </a:t>
            </a:r>
            <a:r>
              <a:rPr dirty="0" err="1"/>
              <a:t>Resta</a:t>
            </a:r>
            <a:r>
              <a:rPr dirty="0"/>
              <a:t> </a:t>
            </a:r>
            <a:r>
              <a:rPr dirty="0" err="1"/>
              <a:t>invece</a:t>
            </a:r>
            <a:r>
              <a:rPr dirty="0"/>
              <a:t> </a:t>
            </a:r>
            <a:r>
              <a:rPr dirty="0" err="1"/>
              <a:t>fortemente</a:t>
            </a:r>
            <a:r>
              <a:rPr dirty="0"/>
              <a:t> </a:t>
            </a:r>
            <a:r>
              <a:rPr b="1" dirty="0" err="1"/>
              <a:t>critica</a:t>
            </a:r>
            <a:r>
              <a:rPr dirty="0"/>
              <a:t> la </a:t>
            </a:r>
            <a:r>
              <a:rPr dirty="0" err="1"/>
              <a:t>situazione</a:t>
            </a:r>
            <a:r>
              <a:rPr dirty="0"/>
              <a:t> </a:t>
            </a:r>
            <a:r>
              <a:rPr dirty="0" err="1"/>
              <a:t>dell'Inglese</a:t>
            </a:r>
            <a:r>
              <a:rPr dirty="0"/>
              <a:t> </a:t>
            </a:r>
            <a:r>
              <a:rPr b="1" dirty="0"/>
              <a:t>Listening</a:t>
            </a:r>
            <a:r>
              <a:rPr dirty="0"/>
              <a:t> (</a:t>
            </a:r>
            <a:r>
              <a:rPr dirty="0" err="1"/>
              <a:t>comprensione</a:t>
            </a:r>
            <a:r>
              <a:rPr dirty="0"/>
              <a:t> </a:t>
            </a:r>
            <a:r>
              <a:rPr dirty="0" err="1"/>
              <a:t>orale</a:t>
            </a:r>
            <a:r>
              <a:rPr dirty="0"/>
              <a:t>), dove solo </a:t>
            </a:r>
            <a:r>
              <a:rPr dirty="0" err="1"/>
              <a:t>il</a:t>
            </a:r>
            <a:r>
              <a:rPr dirty="0"/>
              <a:t> </a:t>
            </a:r>
            <a:r>
              <a:rPr b="1" dirty="0"/>
              <a:t>38%</a:t>
            </a:r>
            <a:r>
              <a:rPr dirty="0"/>
              <a:t> </a:t>
            </a:r>
            <a:r>
              <a:rPr dirty="0" err="1"/>
              <a:t>raggiunge</a:t>
            </a:r>
            <a:r>
              <a:rPr dirty="0"/>
              <a:t> </a:t>
            </a:r>
            <a:r>
              <a:rPr dirty="0" err="1"/>
              <a:t>l'obiettivo</a:t>
            </a:r>
            <a:r>
              <a:rPr dirty="0"/>
              <a:t>, </a:t>
            </a:r>
            <a:r>
              <a:rPr dirty="0" err="1"/>
              <a:t>registrando</a:t>
            </a:r>
            <a:r>
              <a:rPr dirty="0"/>
              <a:t> un </a:t>
            </a:r>
            <a:r>
              <a:rPr dirty="0" err="1"/>
              <a:t>pesante</a:t>
            </a:r>
            <a:r>
              <a:rPr dirty="0"/>
              <a:t> </a:t>
            </a:r>
            <a:r>
              <a:rPr b="1" dirty="0"/>
              <a:t>-10,4 </a:t>
            </a:r>
            <a:r>
              <a:rPr dirty="0" err="1"/>
              <a:t>rispetto</a:t>
            </a:r>
            <a:r>
              <a:rPr dirty="0"/>
              <a:t> </a:t>
            </a:r>
            <a:r>
              <a:rPr dirty="0" err="1"/>
              <a:t>ai</a:t>
            </a:r>
            <a:r>
              <a:rPr dirty="0"/>
              <a:t> </a:t>
            </a:r>
            <a:r>
              <a:rPr dirty="0" err="1"/>
              <a:t>gruppi</a:t>
            </a:r>
            <a:r>
              <a:rPr dirty="0"/>
              <a:t> di </a:t>
            </a:r>
            <a:r>
              <a:rPr dirty="0" err="1"/>
              <a:t>controllo</a:t>
            </a:r>
            <a:r>
              <a:rPr dirty="0"/>
              <a:t>.</a:t>
            </a: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04092" y="6378087"/>
            <a:ext cx="4349262" cy="365125"/>
          </a:xfrm>
        </p:spPr>
        <p:txBody>
          <a:bodyPr/>
          <a:lstStyle/>
          <a:p>
            <a:pPr algn="l"/>
            <a:r>
              <a:rPr lang="en-US" dirty="0" err="1" smtClean="0"/>
              <a:t>Risultati</a:t>
            </a:r>
            <a:r>
              <a:rPr lang="en-US" dirty="0" smtClean="0"/>
              <a:t> INVALSI </a:t>
            </a:r>
            <a:r>
              <a:rPr lang="en-US" dirty="0" err="1" smtClean="0"/>
              <a:t>a.s</a:t>
            </a:r>
            <a:r>
              <a:rPr lang="en-US" dirty="0" smtClean="0"/>
              <a:t>. 2025-2026 - I.I.S. "Giovanni XXIII"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12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79129"/>
            <a:ext cx="10093569" cy="1143000"/>
          </a:xfrm>
        </p:spPr>
        <p:txBody>
          <a:bodyPr>
            <a:normAutofit/>
          </a:bodyPr>
          <a:lstStyle/>
          <a:p>
            <a:pPr lvl="0" algn="l">
              <a:spcBef>
                <a:spcPts val="0"/>
              </a:spcBef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3200" b="1" dirty="0" smtClean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Grado </a:t>
            </a:r>
            <a:r>
              <a:rPr lang="it-IT" sz="3200" b="1" dirty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13 – Eccellenza e Dispersione </a:t>
            </a:r>
            <a:r>
              <a:rPr lang="it-IT" sz="3200" b="1" dirty="0" smtClean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Implicita</a:t>
            </a:r>
            <a:endParaRPr lang="it-IT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 rotWithShape="1">
          <a:blip r:embed="rId2"/>
          <a:srcRect r="24167" b="14353"/>
          <a:stretch/>
        </p:blipFill>
        <p:spPr>
          <a:xfrm>
            <a:off x="457198" y="1222129"/>
            <a:ext cx="10926065" cy="5275386"/>
          </a:xfrm>
          <a:prstGeom prst="rect">
            <a:avLst/>
          </a:prstGeom>
        </p:spPr>
      </p:pic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04092" y="6378087"/>
            <a:ext cx="4349262" cy="365125"/>
          </a:xfrm>
        </p:spPr>
        <p:txBody>
          <a:bodyPr/>
          <a:lstStyle/>
          <a:p>
            <a:pPr algn="l"/>
            <a:r>
              <a:rPr lang="en-US" dirty="0" err="1" smtClean="0"/>
              <a:t>Risultati</a:t>
            </a:r>
            <a:r>
              <a:rPr lang="en-US" dirty="0" smtClean="0"/>
              <a:t> INVALSI </a:t>
            </a:r>
            <a:r>
              <a:rPr lang="en-US" dirty="0" err="1" smtClean="0"/>
              <a:t>a.s</a:t>
            </a:r>
            <a:r>
              <a:rPr lang="en-US" dirty="0" smtClean="0"/>
              <a:t>. 2025-2026 - I.I.S. "Giovanni XXIII"</a:t>
            </a:r>
            <a:endParaRPr lang="en-US" dirty="0"/>
          </a:p>
        </p:txBody>
      </p:sp>
      <p:sp>
        <p:nvSpPr>
          <p:cNvPr id="5" name="Esplosione 1 4"/>
          <p:cNvSpPr/>
          <p:nvPr/>
        </p:nvSpPr>
        <p:spPr>
          <a:xfrm>
            <a:off x="8502162" y="1784840"/>
            <a:ext cx="3472959" cy="2242037"/>
          </a:xfrm>
          <a:prstGeom prst="irregularSeal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u="sng" dirty="0" smtClean="0">
                <a:solidFill>
                  <a:schemeClr val="tx1"/>
                </a:solidFill>
              </a:rPr>
              <a:t>Eccellenze</a:t>
            </a:r>
            <a:r>
              <a:rPr lang="it-IT" sz="1200" dirty="0" smtClean="0">
                <a:solidFill>
                  <a:schemeClr val="tx1"/>
                </a:solidFill>
              </a:rPr>
              <a:t>: coloro </a:t>
            </a:r>
            <a:r>
              <a:rPr lang="it-IT" sz="1200" dirty="0">
                <a:solidFill>
                  <a:schemeClr val="tx1"/>
                </a:solidFill>
              </a:rPr>
              <a:t>che raggiungono almeno il livello 4 sia in Italiano sia in Matematica e conseguono il livello B2 </a:t>
            </a:r>
            <a:r>
              <a:rPr lang="it-IT" sz="1200" dirty="0" smtClean="0">
                <a:solidFill>
                  <a:schemeClr val="tx1"/>
                </a:solidFill>
              </a:rPr>
              <a:t>in </a:t>
            </a:r>
            <a:r>
              <a:rPr lang="it-IT" sz="1200" b="1" dirty="0">
                <a:solidFill>
                  <a:schemeClr val="tx1"/>
                </a:solidFill>
              </a:rPr>
              <a:t>entrambe</a:t>
            </a:r>
            <a:r>
              <a:rPr lang="it-IT" sz="1200" dirty="0">
                <a:solidFill>
                  <a:schemeClr val="tx1"/>
                </a:solidFill>
              </a:rPr>
              <a:t> le prove di Inglese.</a:t>
            </a:r>
          </a:p>
        </p:txBody>
      </p:sp>
      <p:sp>
        <p:nvSpPr>
          <p:cNvPr id="6" name="Esplosione 1 5"/>
          <p:cNvSpPr/>
          <p:nvPr/>
        </p:nvSpPr>
        <p:spPr>
          <a:xfrm>
            <a:off x="4826978" y="917332"/>
            <a:ext cx="3675184" cy="2458913"/>
          </a:xfrm>
          <a:prstGeom prst="irregularSeal1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200" b="1" u="sng" dirty="0" smtClean="0">
                <a:solidFill>
                  <a:schemeClr val="tx1"/>
                </a:solidFill>
              </a:rPr>
              <a:t>Dispersione Implicita</a:t>
            </a:r>
            <a:r>
              <a:rPr lang="it-IT" sz="1200" dirty="0" smtClean="0">
                <a:solidFill>
                  <a:schemeClr val="tx1"/>
                </a:solidFill>
              </a:rPr>
              <a:t>: </a:t>
            </a:r>
            <a:r>
              <a:rPr lang="it-IT" sz="1200" dirty="0"/>
              <a:t> </a:t>
            </a:r>
            <a:endParaRPr lang="it-IT" sz="1200" dirty="0" smtClean="0"/>
          </a:p>
          <a:p>
            <a:pPr algn="ctr"/>
            <a:r>
              <a:rPr lang="it-IT" sz="1200" dirty="0" smtClean="0"/>
              <a:t>coloro </a:t>
            </a:r>
            <a:r>
              <a:rPr lang="it-IT" sz="1200" dirty="0"/>
              <a:t>che si fermano al livello 1 o 2 sia in Italiano sia in Matematica e non raggiungono </a:t>
            </a:r>
            <a:r>
              <a:rPr lang="it-IT" sz="1200" b="1" dirty="0"/>
              <a:t>nemmeno</a:t>
            </a:r>
            <a:r>
              <a:rPr lang="it-IT" sz="1200" dirty="0"/>
              <a:t> il livello </a:t>
            </a:r>
            <a:r>
              <a:rPr lang="it-IT" sz="1200" b="1" dirty="0"/>
              <a:t>B1</a:t>
            </a:r>
            <a:r>
              <a:rPr lang="it-IT" sz="1200" dirty="0"/>
              <a:t> in </a:t>
            </a:r>
            <a:r>
              <a:rPr lang="it-IT" sz="1200" b="1" dirty="0"/>
              <a:t>entrambe</a:t>
            </a:r>
            <a:r>
              <a:rPr lang="it-IT" sz="1200" dirty="0"/>
              <a:t> le parti della prova di Inglese.</a:t>
            </a:r>
            <a:endParaRPr lang="it-IT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46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05507"/>
            <a:ext cx="112772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F3864"/>
                </a:solidFill>
                <a:latin typeface="Arial"/>
              </a:defRPr>
            </a:pPr>
            <a:r>
              <a:rPr lang="it-IT" sz="3200" b="1" dirty="0">
                <a:solidFill>
                  <a:srgbClr val="003366"/>
                </a:solidFill>
                <a:latin typeface="Arial"/>
              </a:rPr>
              <a:t>Grado 13 </a:t>
            </a:r>
            <a:r>
              <a:rPr lang="it-IT" sz="3200" b="1" dirty="0" smtClean="0">
                <a:solidFill>
                  <a:srgbClr val="003366"/>
                </a:solidFill>
                <a:latin typeface="Arial"/>
              </a:rPr>
              <a:t>– Focus sulla distribuzione </a:t>
            </a:r>
            <a:r>
              <a:rPr lang="it-IT" sz="3200" b="1" dirty="0">
                <a:solidFill>
                  <a:srgbClr val="003366"/>
                </a:solidFill>
                <a:latin typeface="Arial"/>
              </a:rPr>
              <a:t>nei Livelli di </a:t>
            </a:r>
            <a:r>
              <a:rPr lang="it-IT" sz="3200" b="1" dirty="0" smtClean="0">
                <a:solidFill>
                  <a:srgbClr val="003366"/>
                </a:solidFill>
                <a:latin typeface="Arial"/>
              </a:rPr>
              <a:t>Apprendimento della lingua </a:t>
            </a:r>
            <a:r>
              <a:rPr sz="3200" dirty="0" err="1" smtClean="0"/>
              <a:t>Inglese</a:t>
            </a:r>
            <a:endParaRPr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239916"/>
              </p:ext>
            </p:extLst>
          </p:nvPr>
        </p:nvGraphicFramePr>
        <p:xfrm>
          <a:off x="914399" y="1426112"/>
          <a:ext cx="10362895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133295"/>
                <a:gridCol w="1828800"/>
                <a:gridCol w="1828800"/>
                <a:gridCol w="1828800"/>
              </a:tblGrid>
              <a:tr h="822960">
                <a:tc rowSpan="2" gridSpan="2"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 dirty="0"/>
                    </a:p>
                  </a:txBody>
                  <a:tcP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endParaRPr lang="it-IT" sz="2000" dirty="0" smtClean="0"/>
                    </a:p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r>
                        <a:rPr sz="2000" dirty="0" err="1" smtClean="0"/>
                        <a:t>Prova</a:t>
                      </a:r>
                      <a:r>
                        <a:rPr sz="2000" dirty="0" smtClean="0"/>
                        <a:t> </a:t>
                      </a:r>
                      <a:r>
                        <a:rPr sz="2000" dirty="0"/>
                        <a:t>di </a:t>
                      </a:r>
                      <a:r>
                        <a:rPr sz="2000" dirty="0" err="1"/>
                        <a:t>Inglese</a:t>
                      </a:r>
                      <a:r>
                        <a:rPr sz="2000" dirty="0"/>
                        <a:t> Listening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/>
                    </a:p>
                  </a:txBody>
                  <a:tcPr/>
                </a:tc>
              </a:tr>
              <a:tr h="822960">
                <a:tc gridSpan="2" vMerge="1"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r>
                        <a:rPr sz="1800" dirty="0" err="1"/>
                        <a:t>Livello</a:t>
                      </a:r>
                      <a:r>
                        <a:rPr sz="1800" dirty="0"/>
                        <a:t> B1 non </a:t>
                      </a:r>
                      <a:r>
                        <a:rPr sz="1800" dirty="0" err="1"/>
                        <a:t>raggiunto</a:t>
                      </a:r>
                      <a:endParaRPr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endParaRPr lang="it-IT" sz="1800" dirty="0" smtClean="0"/>
                    </a:p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r>
                        <a:rPr sz="1800" dirty="0" err="1" smtClean="0"/>
                        <a:t>Livello</a:t>
                      </a:r>
                      <a:r>
                        <a:rPr sz="1800" dirty="0" smtClean="0"/>
                        <a:t> </a:t>
                      </a:r>
                      <a:r>
                        <a:rPr sz="1800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r>
                        <a:rPr sz="1800" dirty="0" err="1"/>
                        <a:t>Livello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obiettivo</a:t>
                      </a:r>
                      <a:endParaRPr sz="1800" dirty="0"/>
                    </a:p>
                  </a:txBody>
                  <a:tcPr/>
                </a:tc>
              </a:tr>
              <a:tr h="822960">
                <a:tc rowSpan="3"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endParaRPr lang="it-IT" sz="2000" dirty="0" smtClean="0"/>
                    </a:p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endParaRPr lang="it-IT" sz="2000" dirty="0" smtClean="0"/>
                    </a:p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r>
                        <a:rPr sz="2000" dirty="0" err="1" smtClean="0"/>
                        <a:t>Prova</a:t>
                      </a:r>
                      <a:r>
                        <a:rPr sz="2000" dirty="0" smtClean="0"/>
                        <a:t> </a:t>
                      </a:r>
                      <a:endParaRPr lang="it-IT" sz="2000" dirty="0" smtClean="0"/>
                    </a:p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r>
                        <a:rPr sz="2000" dirty="0" smtClean="0"/>
                        <a:t>di </a:t>
                      </a:r>
                      <a:endParaRPr lang="it-IT" sz="2000" dirty="0" smtClean="0"/>
                    </a:p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r>
                        <a:rPr sz="2000" dirty="0" err="1" smtClean="0"/>
                        <a:t>Inglese</a:t>
                      </a:r>
                      <a:r>
                        <a:rPr sz="2000" dirty="0" smtClean="0"/>
                        <a:t> </a:t>
                      </a:r>
                      <a:endParaRPr lang="it-IT" sz="2000" dirty="0" smtClean="0"/>
                    </a:p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r>
                        <a:rPr sz="2000" dirty="0" smtClean="0"/>
                        <a:t>Reading</a:t>
                      </a:r>
                      <a:endParaRPr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r>
                        <a:rPr sz="1800" dirty="0" err="1"/>
                        <a:t>Livello</a:t>
                      </a:r>
                      <a:r>
                        <a:rPr sz="1800" dirty="0"/>
                        <a:t> B1 non </a:t>
                      </a:r>
                      <a:r>
                        <a:rPr sz="1800" dirty="0" err="1"/>
                        <a:t>raggiunto</a:t>
                      </a:r>
                      <a:endParaRPr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 lang="it-IT" sz="1800" dirty="0" smtClean="0"/>
                    </a:p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sz="1800" dirty="0" smtClean="0"/>
                        <a:t>10 </a:t>
                      </a:r>
                      <a:r>
                        <a:rPr sz="1800" dirty="0"/>
                        <a:t>(13,5%)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 lang="it-IT" sz="1800" dirty="0" smtClean="0"/>
                    </a:p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sz="1800" dirty="0" smtClean="0"/>
                        <a:t>1 </a:t>
                      </a:r>
                      <a:r>
                        <a:rPr sz="1800" dirty="0"/>
                        <a:t>(1,4%)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 lang="it-IT" sz="1800" dirty="0" smtClean="0"/>
                    </a:p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sz="1800" dirty="0" smtClean="0"/>
                        <a:t>0 </a:t>
                      </a:r>
                      <a:r>
                        <a:rPr sz="1800" dirty="0"/>
                        <a:t>(0,0%)</a:t>
                      </a:r>
                    </a:p>
                  </a:txBody>
                  <a:tcPr>
                    <a:solidFill>
                      <a:srgbClr val="FFE5CC"/>
                    </a:solidFill>
                  </a:tcPr>
                </a:tc>
              </a:tr>
              <a:tr h="822960">
                <a:tc vMerge="1"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endParaRPr lang="it-IT" sz="1800" dirty="0" smtClean="0"/>
                    </a:p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r>
                        <a:rPr sz="1800" dirty="0" err="1" smtClean="0"/>
                        <a:t>Livello</a:t>
                      </a:r>
                      <a:r>
                        <a:rPr sz="1800" dirty="0" smtClean="0"/>
                        <a:t> </a:t>
                      </a:r>
                      <a:r>
                        <a:rPr sz="1800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 lang="it-IT" sz="1800" dirty="0" smtClean="0"/>
                    </a:p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sz="1800" dirty="0" smtClean="0"/>
                        <a:t>6 </a:t>
                      </a:r>
                      <a:r>
                        <a:rPr sz="1800" dirty="0"/>
                        <a:t>(8,1%)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 lang="it-IT" sz="1800" dirty="0" smtClean="0"/>
                    </a:p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sz="1800" dirty="0" smtClean="0"/>
                        <a:t>10 </a:t>
                      </a:r>
                      <a:r>
                        <a:rPr sz="1800" dirty="0"/>
                        <a:t>(13,5%)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 lang="it-IT" sz="1800" dirty="0" smtClean="0"/>
                    </a:p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sz="1800" dirty="0" smtClean="0"/>
                        <a:t>2 </a:t>
                      </a:r>
                      <a:r>
                        <a:rPr sz="1800" dirty="0"/>
                        <a:t>(2,7%)</a:t>
                      </a:r>
                    </a:p>
                  </a:txBody>
                  <a:tcPr>
                    <a:solidFill>
                      <a:srgbClr val="FFE5CC"/>
                    </a:solidFill>
                  </a:tcPr>
                </a:tc>
              </a:tr>
              <a:tr h="822960">
                <a:tc vMerge="1"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endParaRPr lang="it-IT" sz="1800" dirty="0" smtClean="0"/>
                    </a:p>
                    <a:p>
                      <a:pPr algn="ctr">
                        <a:defRPr sz="1200" b="1">
                          <a:solidFill>
                            <a:srgbClr val="1B365D"/>
                          </a:solidFill>
                          <a:latin typeface="Arial"/>
                        </a:defRPr>
                      </a:pPr>
                      <a:r>
                        <a:rPr sz="1800" dirty="0" err="1" smtClean="0"/>
                        <a:t>Livello</a:t>
                      </a:r>
                      <a:r>
                        <a:rPr sz="1800" dirty="0" smtClean="0"/>
                        <a:t> </a:t>
                      </a:r>
                      <a:r>
                        <a:rPr sz="1800" dirty="0" err="1"/>
                        <a:t>obiettivo</a:t>
                      </a:r>
                      <a:endParaRPr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 lang="it-IT" sz="1800" dirty="0" smtClean="0"/>
                    </a:p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sz="1800" dirty="0" smtClean="0"/>
                        <a:t>2 </a:t>
                      </a:r>
                      <a:r>
                        <a:rPr sz="1800" dirty="0"/>
                        <a:t>(2,7%)</a:t>
                      </a:r>
                    </a:p>
                  </a:txBody>
                  <a:tcPr>
                    <a:solidFill>
                      <a:srgbClr val="FFE5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 lang="it-IT" sz="1800" dirty="0" smtClean="0"/>
                    </a:p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sz="1800" dirty="0" smtClean="0"/>
                        <a:t>17 </a:t>
                      </a:r>
                      <a:r>
                        <a:rPr sz="1800" dirty="0"/>
                        <a:t>(23,0%)</a:t>
                      </a:r>
                    </a:p>
                  </a:txBody>
                  <a:tcPr>
                    <a:solidFill>
                      <a:srgbClr val="FFE5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endParaRPr lang="it-IT" sz="1800" dirty="0" smtClean="0"/>
                    </a:p>
                    <a:p>
                      <a:pPr algn="ctr">
                        <a:defRPr sz="1300">
                          <a:solidFill>
                            <a:srgbClr val="282828"/>
                          </a:solidFill>
                          <a:latin typeface="Arial"/>
                        </a:defRPr>
                      </a:pPr>
                      <a:r>
                        <a:rPr sz="1800" dirty="0" smtClean="0"/>
                        <a:t>26 </a:t>
                      </a:r>
                      <a:r>
                        <a:rPr sz="1800" dirty="0"/>
                        <a:t>(35,1%)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30312" y="5839385"/>
            <a:ext cx="998747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646464"/>
                </a:solidFill>
              </a:defRPr>
            </a:pPr>
            <a:r>
              <a:rPr sz="1600" b="1" dirty="0" err="1"/>
              <a:t>Legenda</a:t>
            </a:r>
            <a:r>
              <a:rPr sz="1600" b="1" dirty="0"/>
              <a:t> </a:t>
            </a:r>
            <a:r>
              <a:rPr sz="1600" b="1" dirty="0" err="1"/>
              <a:t>Raggruppamenti</a:t>
            </a:r>
            <a:r>
              <a:rPr sz="1600" b="1" dirty="0"/>
              <a:t>: </a:t>
            </a:r>
            <a:r>
              <a:rPr sz="1600" b="1" dirty="0">
                <a:solidFill>
                  <a:srgbClr val="FF0000"/>
                </a:solidFill>
              </a:rPr>
              <a:t>Rosso</a:t>
            </a:r>
            <a:r>
              <a:rPr sz="1600" b="1" dirty="0"/>
              <a:t> </a:t>
            </a:r>
            <a:r>
              <a:rPr sz="1600" b="1" dirty="0" smtClean="0"/>
              <a:t>(</a:t>
            </a:r>
            <a:r>
              <a:rPr lang="it-IT" sz="1600" b="1" dirty="0" smtClean="0"/>
              <a:t>Risultato molto debole</a:t>
            </a:r>
            <a:r>
              <a:rPr sz="1600" b="1" dirty="0" smtClean="0"/>
              <a:t>) | </a:t>
            </a:r>
            <a:r>
              <a:rPr sz="16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Giallo</a:t>
            </a:r>
            <a:r>
              <a:rPr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sz="1600" b="1" dirty="0" smtClean="0"/>
              <a:t>(</a:t>
            </a:r>
            <a:r>
              <a:rPr lang="it-IT" sz="1600" b="1" dirty="0"/>
              <a:t>Risultato </a:t>
            </a:r>
            <a:r>
              <a:rPr lang="it-IT" sz="1600" b="1" dirty="0" smtClean="0"/>
              <a:t>parziale</a:t>
            </a:r>
            <a:r>
              <a:rPr sz="1600" b="1" dirty="0" smtClean="0"/>
              <a:t>) </a:t>
            </a:r>
            <a:r>
              <a:rPr sz="1600" b="1" dirty="0"/>
              <a:t>| </a:t>
            </a:r>
            <a:r>
              <a:rPr sz="1600" b="1" dirty="0">
                <a:solidFill>
                  <a:schemeClr val="accent3">
                    <a:lumMod val="75000"/>
                  </a:schemeClr>
                </a:solidFill>
              </a:rPr>
              <a:t>Verde </a:t>
            </a:r>
            <a:r>
              <a:rPr sz="1600" b="1" dirty="0" smtClean="0"/>
              <a:t>(</a:t>
            </a:r>
            <a:r>
              <a:rPr lang="it-IT" sz="1600" b="1" dirty="0" smtClean="0"/>
              <a:t>Obiettivo raggiunto</a:t>
            </a:r>
            <a:r>
              <a:rPr sz="1600" b="1" dirty="0" smtClean="0"/>
              <a:t>)</a:t>
            </a:r>
            <a:endParaRPr sz="1600" b="1" dirty="0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1869" y="6492875"/>
            <a:ext cx="4349262" cy="365125"/>
          </a:xfrm>
        </p:spPr>
        <p:txBody>
          <a:bodyPr/>
          <a:lstStyle/>
          <a:p>
            <a:pPr algn="l"/>
            <a:r>
              <a:rPr lang="en-US" dirty="0" err="1" smtClean="0"/>
              <a:t>Risultati</a:t>
            </a:r>
            <a:r>
              <a:rPr lang="en-US" dirty="0" smtClean="0"/>
              <a:t> INVALSI </a:t>
            </a:r>
            <a:r>
              <a:rPr lang="en-US" dirty="0" err="1" smtClean="0"/>
              <a:t>a.s</a:t>
            </a:r>
            <a:r>
              <a:rPr lang="en-US" dirty="0" smtClean="0"/>
              <a:t>. 2025-2026 - I.I.S. "Giovanni XXIII"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2"/>
          <p:cNvSpPr/>
          <p:nvPr/>
        </p:nvSpPr>
        <p:spPr>
          <a:xfrm>
            <a:off x="2136531" y="1031946"/>
            <a:ext cx="3474720" cy="52809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07732" y="422031"/>
            <a:ext cx="11426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r>
              <a:rPr sz="3200" dirty="0" err="1" smtClean="0"/>
              <a:t>Grado</a:t>
            </a:r>
            <a:r>
              <a:rPr sz="3200" dirty="0" smtClean="0"/>
              <a:t> 1</a:t>
            </a:r>
            <a:r>
              <a:rPr lang="it-IT" sz="3200" dirty="0" smtClean="0"/>
              <a:t>3</a:t>
            </a:r>
            <a:r>
              <a:rPr sz="3200" dirty="0" smtClean="0"/>
              <a:t> </a:t>
            </a:r>
            <a:r>
              <a:rPr sz="3200" dirty="0"/>
              <a:t>– </a:t>
            </a:r>
            <a:r>
              <a:rPr lang="it-IT" sz="3200" dirty="0" smtClean="0"/>
              <a:t>Riflessioni Conclusive</a:t>
            </a:r>
            <a:endParaRPr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136531" y="1031946"/>
            <a:ext cx="3474719" cy="5519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 smtClean="0">
                <a:solidFill>
                  <a:srgbClr val="FF0000"/>
                </a:solidFill>
              </a:rPr>
              <a:t>Punti di Forza</a:t>
            </a:r>
          </a:p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 smtClean="0"/>
              <a:t>Abbattimento </a:t>
            </a:r>
            <a:r>
              <a:rPr lang="it-IT" dirty="0"/>
              <a:t>della Dispersione</a:t>
            </a:r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dirty="0"/>
              <a:t>L'andamento negli anni della dispersione implicita </a:t>
            </a:r>
            <a:r>
              <a:rPr lang="it-IT" i="1" dirty="0"/>
              <a:t>(studenti che terminano le superiori senza le competenze minime</a:t>
            </a:r>
            <a:r>
              <a:rPr lang="it-IT" dirty="0"/>
              <a:t>) mostra una dinamica virtuosa netta. Nel biennio 2020-2021 la dispersione implicita aveva toccato il 31,0%; nel 2025-2026 crolla all'</a:t>
            </a:r>
            <a:r>
              <a:rPr lang="it-IT" b="1" dirty="0"/>
              <a:t>1,4</a:t>
            </a:r>
            <a:r>
              <a:rPr lang="it-IT" b="1" dirty="0" smtClean="0"/>
              <a:t>%</a:t>
            </a:r>
            <a:r>
              <a:rPr lang="it-IT" dirty="0" smtClean="0"/>
              <a:t>.</a:t>
            </a:r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endParaRPr lang="it-IT" dirty="0" smtClean="0"/>
          </a:p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/>
              <a:t>Emersione delle Eccellenze</a:t>
            </a:r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dirty="0"/>
              <a:t>Parallelamente all'abbattimento della dispersione, i risultati eccellenti salgono significativamente, raggiungendo il </a:t>
            </a:r>
            <a:r>
              <a:rPr lang="it-IT" b="1" dirty="0"/>
              <a:t>13,5% </a:t>
            </a:r>
            <a:r>
              <a:rPr lang="it-IT" dirty="0"/>
              <a:t>della platea scolastica totale nell'ultima rilevazione.</a:t>
            </a:r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endParaRPr lang="it-IT" dirty="0"/>
          </a:p>
        </p:txBody>
      </p:sp>
      <p:sp>
        <p:nvSpPr>
          <p:cNvPr id="7" name="Rounded Rectangle 6"/>
          <p:cNvSpPr/>
          <p:nvPr/>
        </p:nvSpPr>
        <p:spPr>
          <a:xfrm>
            <a:off x="6801095" y="1031945"/>
            <a:ext cx="3474720" cy="528093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983975" y="1211994"/>
            <a:ext cx="3108960" cy="3436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800" b="1">
                <a:solidFill>
                  <a:srgbClr val="008080"/>
                </a:solidFill>
                <a:latin typeface="Arial"/>
              </a:defRPr>
            </a:pPr>
            <a:r>
              <a:rPr lang="it-IT" dirty="0" smtClean="0"/>
              <a:t>Debolezze</a:t>
            </a:r>
            <a:endParaRPr dirty="0"/>
          </a:p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/>
              <a:t>Polarizzazione Linguistica</a:t>
            </a:r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dirty="0" smtClean="0"/>
              <a:t>Il </a:t>
            </a:r>
            <a:r>
              <a:rPr lang="it-IT" b="1" dirty="0"/>
              <a:t>25,7</a:t>
            </a:r>
            <a:r>
              <a:rPr lang="it-IT" b="1" dirty="0" smtClean="0"/>
              <a:t>% d</a:t>
            </a:r>
            <a:r>
              <a:rPr lang="it-IT" dirty="0" smtClean="0"/>
              <a:t>egli studenti, pur raggiungendo gli obiettivi </a:t>
            </a:r>
            <a:r>
              <a:rPr lang="it-IT" b="1" i="1" dirty="0" smtClean="0"/>
              <a:t>nella </a:t>
            </a:r>
            <a:r>
              <a:rPr lang="it-IT" b="1" i="1" dirty="0"/>
              <a:t>lettura</a:t>
            </a:r>
            <a:r>
              <a:rPr lang="it-IT" dirty="0"/>
              <a:t>, non riesce a </a:t>
            </a:r>
            <a:r>
              <a:rPr lang="it-IT" dirty="0" smtClean="0"/>
              <a:t>conseguire nemmeno B1 </a:t>
            </a:r>
            <a:r>
              <a:rPr lang="it-IT" dirty="0"/>
              <a:t>nell'ascolto</a:t>
            </a:r>
            <a:r>
              <a:rPr lang="it-IT" dirty="0" smtClean="0"/>
              <a:t>.</a:t>
            </a:r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endParaRPr lang="it-IT" dirty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dirty="0"/>
              <a:t>Nel complesso, il </a:t>
            </a:r>
            <a:r>
              <a:rPr lang="it-IT" b="1" dirty="0"/>
              <a:t>36,5%</a:t>
            </a:r>
            <a:r>
              <a:rPr lang="it-IT" dirty="0"/>
              <a:t> </a:t>
            </a:r>
            <a:r>
              <a:rPr lang="it-IT" dirty="0" smtClean="0"/>
              <a:t>degli alunni in uscita </a:t>
            </a:r>
            <a:r>
              <a:rPr lang="it-IT" b="1" dirty="0" smtClean="0"/>
              <a:t>non</a:t>
            </a:r>
            <a:r>
              <a:rPr lang="it-IT" dirty="0" smtClean="0"/>
              <a:t> </a:t>
            </a:r>
            <a:r>
              <a:rPr lang="it-IT" b="1" dirty="0"/>
              <a:t>raggiunge</a:t>
            </a:r>
            <a:r>
              <a:rPr lang="it-IT" dirty="0"/>
              <a:t> i livelli minimi né nella lettura né </a:t>
            </a:r>
            <a:r>
              <a:rPr lang="it-IT" dirty="0" smtClean="0"/>
              <a:t>nell’ascolto della lingua INGLESE (</a:t>
            </a:r>
            <a:r>
              <a:rPr lang="it-IT" i="1" dirty="0" smtClean="0"/>
              <a:t>area rossa</a:t>
            </a:r>
            <a:r>
              <a:rPr lang="it-IT" dirty="0" smtClean="0"/>
              <a:t>).</a:t>
            </a:r>
            <a:endParaRPr lang="it-IT" dirty="0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04092" y="6378087"/>
            <a:ext cx="4349262" cy="365125"/>
          </a:xfrm>
        </p:spPr>
        <p:txBody>
          <a:bodyPr/>
          <a:lstStyle/>
          <a:p>
            <a:pPr algn="l"/>
            <a:r>
              <a:rPr lang="en-US" dirty="0" err="1" smtClean="0"/>
              <a:t>Risultati</a:t>
            </a:r>
            <a:r>
              <a:rPr lang="en-US" dirty="0" smtClean="0"/>
              <a:t> INVALSI </a:t>
            </a:r>
            <a:r>
              <a:rPr lang="en-US" dirty="0" err="1" smtClean="0"/>
              <a:t>a.s</a:t>
            </a:r>
            <a:r>
              <a:rPr lang="en-US" dirty="0" smtClean="0"/>
              <a:t>. 2025-2026 - I.I.S. "Giovanni XXIII"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45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199" y="1847570"/>
            <a:ext cx="1127729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3200" dirty="0" smtClean="0"/>
              <a:t>PARTE II</a:t>
            </a:r>
          </a:p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endParaRPr lang="it-IT" sz="3200" dirty="0" smtClean="0"/>
          </a:p>
          <a:p>
            <a:pPr algn="ctr"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3200" dirty="0" smtClean="0"/>
              <a:t>Analisi dei risultati dell’I.I.S. </a:t>
            </a:r>
          </a:p>
          <a:p>
            <a:pPr algn="ctr"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3200" dirty="0" smtClean="0"/>
              <a:t>«SANTA CATERINA </a:t>
            </a:r>
            <a:r>
              <a:rPr lang="it-IT" sz="3200" dirty="0" smtClean="0"/>
              <a:t>da Siena - </a:t>
            </a:r>
            <a:r>
              <a:rPr lang="it-IT" sz="3200" dirty="0" smtClean="0"/>
              <a:t>AMENDOLA»</a:t>
            </a:r>
          </a:p>
          <a:p>
            <a:pPr algn="ctr">
              <a:defRPr sz="2800" b="1">
                <a:solidFill>
                  <a:srgbClr val="003366"/>
                </a:solidFill>
                <a:latin typeface="Arial"/>
              </a:defRPr>
            </a:pPr>
            <a:endParaRPr lang="it-IT" sz="3200" dirty="0" smtClean="0"/>
          </a:p>
          <a:p>
            <a:pPr algn="ctr"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2000" dirty="0" smtClean="0"/>
              <a:t>Prof.ssa Roberta De Vita</a:t>
            </a:r>
            <a:endParaRPr lang="it-IT" sz="2000" dirty="0"/>
          </a:p>
          <a:p>
            <a:pPr algn="ctr">
              <a:defRPr sz="2800" b="1">
                <a:solidFill>
                  <a:srgbClr val="003366"/>
                </a:solidFill>
                <a:latin typeface="Arial"/>
              </a:defRPr>
            </a:pP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20342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6860" y="90000"/>
            <a:ext cx="10937631" cy="1316770"/>
          </a:xfrm>
        </p:spPr>
        <p:txBody>
          <a:bodyPr>
            <a:normAutofit/>
          </a:bodyPr>
          <a:lstStyle/>
          <a:p>
            <a:pPr algn="l"/>
            <a:r>
              <a:rPr lang="it-IT" sz="3200" b="1" dirty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Grado 10 – Andamento Storico</a:t>
            </a:r>
          </a:p>
        </p:txBody>
      </p:sp>
      <p:sp>
        <p:nvSpPr>
          <p:cNvPr id="5" name="TextBox 3"/>
          <p:cNvSpPr txBox="1"/>
          <p:nvPr/>
        </p:nvSpPr>
        <p:spPr>
          <a:xfrm>
            <a:off x="1195754" y="4791808"/>
            <a:ext cx="10392507" cy="1601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dirty="0" err="1"/>
              <a:t>Andamento</a:t>
            </a:r>
            <a:r>
              <a:rPr dirty="0"/>
              <a:t> </a:t>
            </a:r>
            <a:r>
              <a:rPr dirty="0" err="1"/>
              <a:t>Storico</a:t>
            </a:r>
            <a:r>
              <a:rPr dirty="0"/>
              <a:t> </a:t>
            </a:r>
            <a:r>
              <a:rPr dirty="0" err="1"/>
              <a:t>Recente</a:t>
            </a:r>
            <a:endParaRPr dirty="0"/>
          </a:p>
          <a:p>
            <a:pPr algn="just"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sz="1350" dirty="0"/>
              <a:t>Nel periodo </a:t>
            </a:r>
            <a:r>
              <a:rPr lang="it-IT" sz="1350" dirty="0" err="1"/>
              <a:t>pre</a:t>
            </a:r>
            <a:r>
              <a:rPr lang="it-IT" sz="1350" dirty="0"/>
              <a:t>-pandemico i risultati mostrano livelli più elevati, soprattutto in Italiano. Nella fase post-pandemica emerge inizialmente un calo in entrambe le discipline, particolarmente marcato tra il 2023-2024 e il 2024-2025. </a:t>
            </a:r>
            <a:r>
              <a:rPr lang="it-IT" sz="1350" dirty="0" err="1"/>
              <a:t>Nell’a.s.</a:t>
            </a:r>
            <a:r>
              <a:rPr lang="it-IT" sz="1350" dirty="0"/>
              <a:t> 2025-2026 si registra però una netta ripresa: Matematica supera anche i livelli </a:t>
            </a:r>
            <a:r>
              <a:rPr lang="it-IT" sz="1350" dirty="0" err="1"/>
              <a:t>pre</a:t>
            </a:r>
            <a:r>
              <a:rPr lang="it-IT" sz="1350" dirty="0"/>
              <a:t>-pandemici, mentre Italiano recupera significativamente, pur restando lievemente al di sotto.</a:t>
            </a:r>
            <a:endParaRPr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04091" y="6378087"/>
            <a:ext cx="5251939" cy="365125"/>
          </a:xfrm>
        </p:spPr>
        <p:txBody>
          <a:bodyPr/>
          <a:lstStyle/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</a:t>
            </a:r>
            <a:r>
              <a:rPr lang="en-US" dirty="0"/>
              <a:t>. 2025-2026 - I.I.S.S. ”S. Caterina da Siena-Amendola"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xmlns="" id="{E3451C9F-5477-799D-5CD1-C93EAF6140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192"/>
          <a:stretch/>
        </p:blipFill>
        <p:spPr>
          <a:xfrm>
            <a:off x="996461" y="1165165"/>
            <a:ext cx="10328030" cy="3655767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96914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115" y="73372"/>
            <a:ext cx="112772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r>
              <a:rPr sz="3200" dirty="0" err="1"/>
              <a:t>Grado</a:t>
            </a:r>
            <a:r>
              <a:rPr sz="3200" dirty="0"/>
              <a:t> 10 – </a:t>
            </a:r>
            <a:r>
              <a:rPr sz="3200" dirty="0" err="1"/>
              <a:t>Punteggi</a:t>
            </a:r>
            <a:r>
              <a:rPr sz="3200" dirty="0"/>
              <a:t> Generali e </a:t>
            </a:r>
            <a:r>
              <a:rPr sz="3200" dirty="0" err="1"/>
              <a:t>Traguardi</a:t>
            </a:r>
            <a:endParaRPr sz="3200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xmlns="" id="{A6076C9D-6BA3-C9DA-E4D9-D7B09459DDF0}"/>
              </a:ext>
            </a:extLst>
          </p:cNvPr>
          <p:cNvSpPr txBox="1">
            <a:spLocks/>
          </p:cNvSpPr>
          <p:nvPr/>
        </p:nvSpPr>
        <p:spPr>
          <a:xfrm>
            <a:off x="504091" y="6378087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a.s.</a:t>
            </a:r>
            <a:r>
              <a:rPr lang="en-US" dirty="0"/>
              <a:t> 2025-2026 - I.I.S.S. ”S. Caterina da Siena-Amendola"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xmlns="" id="{1954CDFF-3FFE-7F17-86A8-2F94BA17BB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677"/>
          <a:stretch/>
        </p:blipFill>
        <p:spPr bwMode="auto">
          <a:xfrm>
            <a:off x="458115" y="2043968"/>
            <a:ext cx="11098201" cy="20749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0258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B365D"/>
                </a:solidFill>
              </a:defRPr>
            </a:pPr>
            <a:r>
              <a:rPr lang="it-IT" sz="3200" dirty="0"/>
              <a:t>Grado 10 – Distribuzione nei Livelli di Apprendimento - Italiano</a:t>
            </a:r>
            <a:endParaRPr sz="3200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xmlns="" id="{7F1ED304-BE43-D78F-F7BC-51822B2BCFF2}"/>
              </a:ext>
            </a:extLst>
          </p:cNvPr>
          <p:cNvSpPr txBox="1">
            <a:spLocks/>
          </p:cNvSpPr>
          <p:nvPr/>
        </p:nvSpPr>
        <p:spPr>
          <a:xfrm>
            <a:off x="504091" y="6378087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a.s.</a:t>
            </a:r>
            <a:r>
              <a:rPr lang="en-US" dirty="0"/>
              <a:t> 2025-2026 - I.I.S.S. ”S. Caterina da Siena-Amendola"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9EBCE420-CE02-CA86-9276-F2F64CC8B8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987"/>
          <a:stretch/>
        </p:blipFill>
        <p:spPr>
          <a:xfrm>
            <a:off x="291631" y="1060851"/>
            <a:ext cx="11608738" cy="473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8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5685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B365D"/>
                </a:solidFill>
              </a:defRPr>
            </a:pPr>
            <a:r>
              <a:rPr lang="it-IT" sz="3200" dirty="0"/>
              <a:t>Grado 10 – Distribuzione nei Livelli di Apprendimento - Matematica</a:t>
            </a:r>
            <a:endParaRPr sz="3200" dirty="0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xmlns="" id="{7F1ED304-BE43-D78F-F7BC-51822B2BCFF2}"/>
              </a:ext>
            </a:extLst>
          </p:cNvPr>
          <p:cNvSpPr txBox="1">
            <a:spLocks/>
          </p:cNvSpPr>
          <p:nvPr/>
        </p:nvSpPr>
        <p:spPr>
          <a:xfrm>
            <a:off x="504091" y="6378087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a.s.</a:t>
            </a:r>
            <a:r>
              <a:rPr lang="en-US" dirty="0"/>
              <a:t> 2025-2026 - I.I.S.S. ”S. Caterina da Siena-Amendola"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304F7D99-28E4-70D1-B0E8-B415E0BBFE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25"/>
          <a:stretch/>
        </p:blipFill>
        <p:spPr>
          <a:xfrm>
            <a:off x="244674" y="1075657"/>
            <a:ext cx="11702652" cy="470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7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118" y="471267"/>
            <a:ext cx="114563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r>
              <a:rPr sz="3200" dirty="0" err="1"/>
              <a:t>Grado</a:t>
            </a:r>
            <a:r>
              <a:rPr sz="3200" dirty="0"/>
              <a:t> 10 – </a:t>
            </a:r>
            <a:r>
              <a:rPr sz="3200" dirty="0" err="1"/>
              <a:t>Incrocio</a:t>
            </a:r>
            <a:r>
              <a:rPr sz="3200" dirty="0"/>
              <a:t> </a:t>
            </a:r>
            <a:r>
              <a:rPr sz="3200" dirty="0" err="1"/>
              <a:t>dei</a:t>
            </a:r>
            <a:r>
              <a:rPr sz="3200" dirty="0"/>
              <a:t> </a:t>
            </a:r>
            <a:r>
              <a:rPr sz="3200" dirty="0" err="1"/>
              <a:t>Livelli</a:t>
            </a:r>
            <a:r>
              <a:rPr sz="3200" dirty="0"/>
              <a:t> di </a:t>
            </a:r>
            <a:r>
              <a:rPr sz="3200" dirty="0" err="1"/>
              <a:t>Apprendimento</a:t>
            </a:r>
            <a:endParaRPr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1979185" y="1689078"/>
            <a:ext cx="3474720" cy="412263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162065" y="1843978"/>
            <a:ext cx="3108960" cy="2986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 smtClean="0"/>
              <a:t>Distribuzione </a:t>
            </a:r>
            <a:r>
              <a:rPr dirty="0" err="1" smtClean="0"/>
              <a:t>delle</a:t>
            </a:r>
            <a:r>
              <a:rPr dirty="0" smtClean="0"/>
              <a:t> </a:t>
            </a:r>
            <a:r>
              <a:rPr dirty="0" err="1"/>
              <a:t>Competenze</a:t>
            </a:r>
            <a:endParaRPr dirty="0"/>
          </a:p>
          <a:p>
            <a:pPr algn="just"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entrambe le discipline prevalgono competenze di livello medio-basso. </a:t>
            </a:r>
          </a:p>
          <a:p>
            <a:pPr algn="just"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 fragilità risultano più marcate in Matematica, dove il </a:t>
            </a:r>
            <a:r>
              <a:rPr lang="it-IT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72,4% 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degli studenti si colloca nei livelli </a:t>
            </a:r>
            <a:r>
              <a:rPr lang="it-IT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e 2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Italiano il quadro è leggermente più equilibrato, grazie a una maggiore presenza nel </a:t>
            </a:r>
            <a:r>
              <a:rPr lang="it-IT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livello 3.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970261" y="1689078"/>
            <a:ext cx="3474720" cy="4122637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53141" y="1843978"/>
            <a:ext cx="3108960" cy="2951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/>
              <a:t>Profili fragili</a:t>
            </a:r>
            <a:endParaRPr dirty="0"/>
          </a:p>
          <a:p>
            <a:pPr algn="just"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Emergono numerosi profili caratterizzati da fragilità comuni in Italiano e Matematica, che richiedono interventi di recupero trasversali. </a:t>
            </a:r>
          </a:p>
          <a:p>
            <a:pPr algn="just"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Sono presenti anche studenti con risultati differenti nelle due discipline, mentre risultano ancora poco rappresentati i profili di livello avanzato.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xmlns="" id="{D8160358-D6C7-9206-2A40-C992411B50A2}"/>
              </a:ext>
            </a:extLst>
          </p:cNvPr>
          <p:cNvSpPr txBox="1">
            <a:spLocks/>
          </p:cNvSpPr>
          <p:nvPr/>
        </p:nvSpPr>
        <p:spPr>
          <a:xfrm>
            <a:off x="278118" y="6406810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a.s.</a:t>
            </a:r>
            <a:r>
              <a:rPr lang="en-US" dirty="0"/>
              <a:t> 2025-2026 - I.I.S.S. ”S. Caterina da Siena-Amendola"</a:t>
            </a:r>
          </a:p>
        </p:txBody>
      </p:sp>
    </p:spTree>
    <p:extLst>
      <p:ext uri="{BB962C8B-B14F-4D97-AF65-F5344CB8AC3E}">
        <p14:creationId xmlns:p14="http://schemas.microsoft.com/office/powerpoint/2010/main" val="359893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6284" y="216594"/>
            <a:ext cx="112772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r>
              <a:rPr sz="3200" dirty="0" err="1"/>
              <a:t>Grado</a:t>
            </a:r>
            <a:r>
              <a:rPr sz="3200" dirty="0"/>
              <a:t> 10 – Focus </a:t>
            </a:r>
            <a:r>
              <a:rPr sz="3200" dirty="0" err="1"/>
              <a:t>sulle</a:t>
            </a:r>
            <a:r>
              <a:rPr sz="3200" dirty="0"/>
              <a:t> </a:t>
            </a:r>
            <a:r>
              <a:rPr sz="3200" dirty="0" err="1"/>
              <a:t>Competenze</a:t>
            </a:r>
            <a:r>
              <a:rPr sz="3200" dirty="0"/>
              <a:t> </a:t>
            </a:r>
            <a:r>
              <a:rPr sz="3200" dirty="0" err="1"/>
              <a:t>Digitali</a:t>
            </a:r>
            <a:endParaRPr sz="3200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xmlns="" id="{DDCA0938-DDB5-D2D2-D1D9-06415C6AD9E2}"/>
              </a:ext>
            </a:extLst>
          </p:cNvPr>
          <p:cNvSpPr txBox="1">
            <a:spLocks/>
          </p:cNvSpPr>
          <p:nvPr/>
        </p:nvSpPr>
        <p:spPr>
          <a:xfrm>
            <a:off x="7564648" y="0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a.s.</a:t>
            </a:r>
            <a:r>
              <a:rPr lang="en-US" dirty="0"/>
              <a:t> 2025-2026 - I.I.S.S. ”S. Caterina da Siena-Amendola"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xmlns="" id="{B052424D-273F-EFA7-51ED-89C4BD8E6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22" y="939833"/>
            <a:ext cx="10884587" cy="459222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223526" y="4803323"/>
            <a:ext cx="9390548" cy="1838083"/>
          </a:xfrm>
          <a:prstGeom prst="roundRect">
            <a:avLst/>
          </a:prstGeom>
          <a:solidFill>
            <a:srgbClr val="E6F2FF"/>
          </a:solidFill>
          <a:ln>
            <a:solidFill>
              <a:srgbClr val="B4D2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1406449" y="5054392"/>
            <a:ext cx="9024701" cy="1335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8080"/>
                </a:solidFill>
                <a:latin typeface="Arial"/>
              </a:defRPr>
            </a:pPr>
            <a:r>
              <a:rPr dirty="0" err="1"/>
              <a:t>Riflessione</a:t>
            </a:r>
            <a:endParaRPr dirty="0"/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sz="1350" dirty="0"/>
              <a:t>Le competenze digitali sono </a:t>
            </a:r>
            <a:r>
              <a:rPr lang="it-IT" sz="1350" b="1" dirty="0"/>
              <a:t>il lievito della crescita dell’Istituto</a:t>
            </a:r>
            <a:r>
              <a:rPr lang="it-IT" sz="1350" dirty="0"/>
              <a:t>: sostengono in particolare la comunicazione e la collaborazione, ma richiedono ancora attenzione nell’alfabetizzazione su informazioni e dati e nella creazione di contenuti digitali.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266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8926" y="37247"/>
            <a:ext cx="8229600" cy="1143000"/>
          </a:xfrm>
        </p:spPr>
        <p:txBody>
          <a:bodyPr>
            <a:normAutofit/>
          </a:bodyPr>
          <a:lstStyle/>
          <a:p>
            <a:r>
              <a:rPr lang="it-IT" sz="3200" b="1" dirty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Grado 10 - Risultati dell’«Effetto Scuola»</a:t>
            </a:r>
          </a:p>
        </p:txBody>
      </p:sp>
      <p:pic>
        <p:nvPicPr>
          <p:cNvPr id="3" name="Image 0">
            <a:extLst>
              <a:ext uri="{FF2B5EF4-FFF2-40B4-BE49-F238E27FC236}">
                <a16:creationId xmlns:a16="http://schemas.microsoft.com/office/drawing/2014/main" xmlns="" id="{AE94CC01-C00D-94B8-572B-A43CE63865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239"/>
          <a:stretch/>
        </p:blipFill>
        <p:spPr bwMode="auto">
          <a:xfrm>
            <a:off x="703312" y="816428"/>
            <a:ext cx="9291632" cy="162504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A2EF2DD4-83F6-DD93-F398-08C519E0C323}"/>
              </a:ext>
            </a:extLst>
          </p:cNvPr>
          <p:cNvSpPr txBox="1">
            <a:spLocks/>
          </p:cNvSpPr>
          <p:nvPr/>
        </p:nvSpPr>
        <p:spPr>
          <a:xfrm>
            <a:off x="0" y="6455628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a.s.</a:t>
            </a:r>
            <a:r>
              <a:rPr lang="en-US" dirty="0"/>
              <a:t> 2025-2026 - I.I.S.S. ”S. Caterina da Siena-Amendola"</a:t>
            </a:r>
          </a:p>
        </p:txBody>
      </p:sp>
      <p:pic>
        <p:nvPicPr>
          <p:cNvPr id="6" name="Image 0">
            <a:extLst>
              <a:ext uri="{FF2B5EF4-FFF2-40B4-BE49-F238E27FC236}">
                <a16:creationId xmlns:a16="http://schemas.microsoft.com/office/drawing/2014/main" xmlns="" id="{46E4FBF2-9296-2589-DB65-7B57F55936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709"/>
          <a:stretch/>
        </p:blipFill>
        <p:spPr>
          <a:xfrm>
            <a:off x="3089765" y="2282915"/>
            <a:ext cx="8731603" cy="136130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Image 0">
            <a:extLst>
              <a:ext uri="{FF2B5EF4-FFF2-40B4-BE49-F238E27FC236}">
                <a16:creationId xmlns:a16="http://schemas.microsoft.com/office/drawing/2014/main" xmlns="" id="{1C56384C-52F6-5B0D-7D9B-C5754F8C3A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323"/>
          <a:stretch/>
        </p:blipFill>
        <p:spPr bwMode="auto">
          <a:xfrm>
            <a:off x="603048" y="3644215"/>
            <a:ext cx="9049721" cy="1458978"/>
          </a:xfrm>
          <a:prstGeom prst="rect">
            <a:avLst/>
          </a:prstGeom>
          <a:ln>
            <a:solidFill>
              <a:schemeClr val="tx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 0">
            <a:extLst>
              <a:ext uri="{FF2B5EF4-FFF2-40B4-BE49-F238E27FC236}">
                <a16:creationId xmlns:a16="http://schemas.microsoft.com/office/drawing/2014/main" xmlns="" id="{99AC2231-EF1C-41EB-E58C-9CC7A9C5F2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8794"/>
          <a:stretch/>
        </p:blipFill>
        <p:spPr bwMode="auto">
          <a:xfrm>
            <a:off x="2900516" y="4996650"/>
            <a:ext cx="9110099" cy="1458978"/>
          </a:xfrm>
          <a:prstGeom prst="rect">
            <a:avLst/>
          </a:prstGeom>
          <a:ln>
            <a:solidFill>
              <a:schemeClr val="tx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66895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2"/>
          <p:cNvSpPr/>
          <p:nvPr/>
        </p:nvSpPr>
        <p:spPr>
          <a:xfrm>
            <a:off x="2198078" y="1750756"/>
            <a:ext cx="3104906" cy="284895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07732" y="422031"/>
            <a:ext cx="11426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r>
              <a:rPr sz="3200" dirty="0" err="1"/>
              <a:t>Grado</a:t>
            </a:r>
            <a:r>
              <a:rPr sz="3200" dirty="0"/>
              <a:t> 10 – </a:t>
            </a:r>
            <a:r>
              <a:rPr lang="it-IT" sz="3200" dirty="0"/>
              <a:t>Riflessioni Conclusive</a:t>
            </a:r>
            <a:endParaRPr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269636" y="1933635"/>
            <a:ext cx="3033347" cy="2071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/>
              <a:t>Punti di Forza</a:t>
            </a:r>
            <a:endParaRPr dirty="0"/>
          </a:p>
          <a:p>
            <a:pPr algn="just">
              <a:lnSpc>
                <a:spcPct val="107000"/>
              </a:lnSpc>
              <a:spcAft>
                <a:spcPts val="500"/>
              </a:spcAft>
            </a:pPr>
            <a:r>
              <a:rPr lang="it-IT" sz="1350" b="0" i="0" u="none" strike="noStrike" dirty="0">
                <a:solidFill>
                  <a:srgbClr val="1F2933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-</a:t>
            </a:r>
            <a:r>
              <a:rPr lang="it-IT" sz="1350" dirty="0">
                <a:solidFill>
                  <a:srgbClr val="1F2933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it-IT" sz="135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buona padronanza </a:t>
            </a:r>
            <a:r>
              <a:rPr lang="it-IT" sz="13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delle competenze digitali </a:t>
            </a:r>
            <a:r>
              <a:rPr lang="it-IT" sz="135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500"/>
              </a:spcAft>
            </a:pPr>
            <a:r>
              <a:rPr lang="it-IT" sz="135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it-IT" sz="135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incremento</a:t>
            </a:r>
            <a:r>
              <a:rPr lang="it-IT" sz="135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dei punteggi rispetto </a:t>
            </a:r>
            <a:r>
              <a:rPr lang="it-IT" sz="135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all’a.s.</a:t>
            </a:r>
            <a:r>
              <a:rPr lang="it-IT" sz="135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2024-2025;</a:t>
            </a:r>
            <a:endParaRPr lang="it-IT" sz="13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500"/>
              </a:spcAft>
            </a:pPr>
            <a:r>
              <a:rPr lang="it-IT" sz="135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effetto scuola </a:t>
            </a:r>
            <a:r>
              <a:rPr lang="it-IT" sz="135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nella media </a:t>
            </a:r>
            <a:r>
              <a:rPr lang="it-IT" sz="135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Italiano per il settore tecnico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89018" y="1750754"/>
            <a:ext cx="3460327" cy="284895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71898" y="1933635"/>
            <a:ext cx="3108960" cy="2411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8080"/>
                </a:solidFill>
                <a:latin typeface="Arial"/>
              </a:defRPr>
            </a:pPr>
            <a:r>
              <a:rPr lang="it-IT" dirty="0"/>
              <a:t>Aree di attenzione</a:t>
            </a:r>
            <a:endParaRPr dirty="0"/>
          </a:p>
          <a:p>
            <a:pPr algn="just"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it-IT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66%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degli studenti nei livelli 1 e 2 in Italiano;</a:t>
            </a:r>
            <a:endParaRPr lang="it-IT" sz="1350" b="0" i="0" u="none" strike="noStrike" dirty="0">
              <a:solidFill>
                <a:srgbClr val="32323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it-IT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72,4% 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nei livelli 1 e 2 in Matematica;</a:t>
            </a:r>
            <a:endParaRPr lang="it-IT" sz="1350" dirty="0">
              <a:solidFill>
                <a:srgbClr val="3232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differenze tra indirizzi;</a:t>
            </a:r>
          </a:p>
          <a:p>
            <a:pPr algn="just"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sz="13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il risultato d’Istituto è inferiore a tutti i riferimenti territoriali.</a:t>
            </a:r>
          </a:p>
          <a:p>
            <a:pPr algn="just"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endParaRPr lang="it-IT" sz="1350" dirty="0">
              <a:solidFill>
                <a:srgbClr val="323232"/>
              </a:solidFill>
              <a:latin typeface="Arial"/>
            </a:endParaRPr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xmlns="" id="{C8D68AF1-785E-ED51-1C26-06667AB6523E}"/>
              </a:ext>
            </a:extLst>
          </p:cNvPr>
          <p:cNvSpPr txBox="1">
            <a:spLocks/>
          </p:cNvSpPr>
          <p:nvPr/>
        </p:nvSpPr>
        <p:spPr>
          <a:xfrm>
            <a:off x="164123" y="6415720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a.s.</a:t>
            </a:r>
            <a:r>
              <a:rPr lang="en-US" dirty="0"/>
              <a:t> 2025-2026 - I.I.S.S. ”S. Caterina da Siena-Amendola"</a:t>
            </a:r>
          </a:p>
        </p:txBody>
      </p:sp>
    </p:spTree>
    <p:extLst>
      <p:ext uri="{BB962C8B-B14F-4D97-AF65-F5344CB8AC3E}">
        <p14:creationId xmlns:p14="http://schemas.microsoft.com/office/powerpoint/2010/main" val="369344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"/>
          <p:cNvSpPr/>
          <p:nvPr/>
        </p:nvSpPr>
        <p:spPr>
          <a:xfrm>
            <a:off x="2187688" y="4821382"/>
            <a:ext cx="8229600" cy="1856935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b="1" dirty="0">
                <a:solidFill>
                  <a:srgbClr val="003366"/>
                </a:solidFill>
                <a:latin typeface="Arial"/>
              </a:rPr>
              <a:t>Grado 13 – Andamento Storico</a:t>
            </a:r>
            <a:br>
              <a:rPr lang="it-IT" b="1" dirty="0">
                <a:solidFill>
                  <a:srgbClr val="003366"/>
                </a:solidFill>
                <a:latin typeface="Arial"/>
              </a:rPr>
            </a:br>
            <a:endParaRPr lang="it-IT" dirty="0"/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xmlns="" id="{40056A92-85C9-2346-594F-5FF720F17A54}"/>
              </a:ext>
            </a:extLst>
          </p:cNvPr>
          <p:cNvSpPr txBox="1">
            <a:spLocks/>
          </p:cNvSpPr>
          <p:nvPr/>
        </p:nvSpPr>
        <p:spPr>
          <a:xfrm>
            <a:off x="7420706" y="71361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a.s.</a:t>
            </a:r>
            <a:r>
              <a:rPr lang="en-US" dirty="0"/>
              <a:t> 2025-2026 - I.I.S.S. ”S. Caterina da Siena-Amendola"</a:t>
            </a:r>
          </a:p>
        </p:txBody>
      </p:sp>
      <p:pic>
        <p:nvPicPr>
          <p:cNvPr id="8" name="Image 0">
            <a:extLst>
              <a:ext uri="{FF2B5EF4-FFF2-40B4-BE49-F238E27FC236}">
                <a16:creationId xmlns:a16="http://schemas.microsoft.com/office/drawing/2014/main" xmlns="" id="{125EA5BC-3AE5-E688-0785-A55E24B767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726"/>
          <a:stretch/>
        </p:blipFill>
        <p:spPr>
          <a:xfrm>
            <a:off x="345296" y="836591"/>
            <a:ext cx="11194473" cy="3984791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237773" y="4805943"/>
            <a:ext cx="7766539" cy="165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004B8D"/>
                </a:solidFill>
              </a:defRPr>
            </a:pPr>
            <a:r>
              <a:rPr lang="it-IT" dirty="0"/>
              <a:t>Una ripresa a più velocità:</a:t>
            </a:r>
          </a:p>
          <a:p>
            <a:pPr>
              <a:spcAft>
                <a:spcPts val="1000"/>
              </a:spcAft>
              <a:defRPr sz="1400">
                <a:solidFill>
                  <a:srgbClr val="282828"/>
                </a:solidFill>
              </a:defRPr>
            </a:pPr>
            <a:r>
              <a:rPr lang="it-IT" sz="1400" dirty="0"/>
              <a:t>Dopo le oscillazioni degli anni post-pandemici, il 2025-2026 segna una crescita generale in tutte le discipline. L’incremento più evidente riguarda </a:t>
            </a:r>
            <a:r>
              <a:rPr lang="it-IT" sz="1400" b="1" dirty="0"/>
              <a:t>Inglese Reading e </a:t>
            </a:r>
            <a:r>
              <a:rPr lang="it-IT" sz="1400" b="1" dirty="0" err="1"/>
              <a:t>Listening</a:t>
            </a:r>
            <a:r>
              <a:rPr lang="it-IT" sz="1400" dirty="0"/>
              <a:t>, che raggiungono i valori più alti dell’intero periodo osservato. Migliora anche </a:t>
            </a:r>
            <a:r>
              <a:rPr lang="it-IT" sz="1400" b="1" dirty="0"/>
              <a:t>Matematica</a:t>
            </a:r>
            <a:r>
              <a:rPr lang="it-IT" sz="1400" dirty="0"/>
              <a:t>, mentre </a:t>
            </a:r>
            <a:r>
              <a:rPr lang="it-IT" sz="1400" b="1" dirty="0"/>
              <a:t>Italiano</a:t>
            </a:r>
            <a:r>
              <a:rPr lang="it-IT" sz="1400" dirty="0"/>
              <a:t> prosegue con maggiore gradualità e rimane l’ambito più stabile. Il quadro complessivo mostra dunque una ripresa positiva, sebbene con intensità differenti e criticità ancora in atto.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6189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199" y="274638"/>
            <a:ext cx="10823331" cy="973870"/>
          </a:xfrm>
        </p:spPr>
        <p:txBody>
          <a:bodyPr>
            <a:noAutofit/>
          </a:bodyPr>
          <a:lstStyle/>
          <a:p>
            <a:pPr lvl="0" algn="l">
              <a:spcBef>
                <a:spcPts val="0"/>
              </a:spcBef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3200" b="1" dirty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Grado 13 – Punteggi Generali e Traguardi</a:t>
            </a:r>
            <a:br>
              <a:rPr lang="it-IT" sz="3200" b="1" dirty="0">
                <a:solidFill>
                  <a:srgbClr val="003366"/>
                </a:solidFill>
                <a:latin typeface="Arial"/>
                <a:ea typeface="+mn-ea"/>
                <a:cs typeface="+mn-cs"/>
              </a:rPr>
            </a:br>
            <a:endParaRPr lang="it-IT" sz="3200" dirty="0"/>
          </a:p>
        </p:txBody>
      </p:sp>
      <p:sp>
        <p:nvSpPr>
          <p:cNvPr id="6" name="Rounded Rectangle 4"/>
          <p:cNvSpPr/>
          <p:nvPr/>
        </p:nvSpPr>
        <p:spPr>
          <a:xfrm>
            <a:off x="4545623" y="4466492"/>
            <a:ext cx="6876116" cy="1910151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5"/>
          <p:cNvSpPr txBox="1"/>
          <p:nvPr/>
        </p:nvSpPr>
        <p:spPr>
          <a:xfrm>
            <a:off x="4637941" y="4477405"/>
            <a:ext cx="6814570" cy="1899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>
                <a:latin typeface="+mj-lt"/>
              </a:rPr>
              <a:t>Un quadro fragile</a:t>
            </a:r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dirty="0">
                <a:solidFill>
                  <a:srgbClr val="323232"/>
                </a:solidFill>
                <a:latin typeface="+mj-lt"/>
                <a:cs typeface="Arial" panose="020B0604020202020204" pitchFamily="34" charset="0"/>
              </a:rPr>
              <a:t>Le prove delle classi quinte restituiscono un quadro complessivamente fragile rispetto ai riferimenti disponibili, ma non privo di segnali positivi. La quota di studenti che raggiunge i traguardi è pari al </a:t>
            </a:r>
            <a:r>
              <a:rPr lang="it-IT" b="1" dirty="0">
                <a:solidFill>
                  <a:srgbClr val="323232"/>
                </a:solidFill>
                <a:latin typeface="+mj-lt"/>
                <a:cs typeface="Arial" panose="020B0604020202020204" pitchFamily="34" charset="0"/>
              </a:rPr>
              <a:t>27% </a:t>
            </a:r>
            <a:r>
              <a:rPr lang="it-IT" dirty="0">
                <a:solidFill>
                  <a:srgbClr val="323232"/>
                </a:solidFill>
                <a:latin typeface="+mj-lt"/>
                <a:cs typeface="Arial" panose="020B0604020202020204" pitchFamily="34" charset="0"/>
              </a:rPr>
              <a:t>in Italiano, al </a:t>
            </a:r>
            <a:r>
              <a:rPr lang="it-IT" b="1" dirty="0">
                <a:solidFill>
                  <a:srgbClr val="323232"/>
                </a:solidFill>
                <a:latin typeface="+mj-lt"/>
                <a:cs typeface="Arial" panose="020B0604020202020204" pitchFamily="34" charset="0"/>
              </a:rPr>
              <a:t>32% </a:t>
            </a:r>
            <a:r>
              <a:rPr lang="it-IT" dirty="0">
                <a:solidFill>
                  <a:srgbClr val="323232"/>
                </a:solidFill>
                <a:latin typeface="+mj-lt"/>
                <a:cs typeface="Arial" panose="020B0604020202020204" pitchFamily="34" charset="0"/>
              </a:rPr>
              <a:t>in Matematica, al </a:t>
            </a:r>
            <a:r>
              <a:rPr lang="it-IT" b="1" dirty="0">
                <a:solidFill>
                  <a:srgbClr val="323232"/>
                </a:solidFill>
                <a:latin typeface="+mj-lt"/>
                <a:cs typeface="Arial" panose="020B0604020202020204" pitchFamily="34" charset="0"/>
              </a:rPr>
              <a:t>45 % </a:t>
            </a:r>
            <a:r>
              <a:rPr lang="it-IT" dirty="0">
                <a:solidFill>
                  <a:srgbClr val="323232"/>
                </a:solidFill>
                <a:latin typeface="+mj-lt"/>
                <a:cs typeface="Arial" panose="020B0604020202020204" pitchFamily="34" charset="0"/>
              </a:rPr>
              <a:t>in Inglese Reading e al </a:t>
            </a:r>
            <a:r>
              <a:rPr lang="it-IT" b="1" dirty="0">
                <a:solidFill>
                  <a:srgbClr val="323232"/>
                </a:solidFill>
                <a:latin typeface="+mj-lt"/>
                <a:cs typeface="Arial" panose="020B0604020202020204" pitchFamily="34" charset="0"/>
              </a:rPr>
              <a:t>20% </a:t>
            </a:r>
            <a:r>
              <a:rPr lang="it-IT" dirty="0">
                <a:solidFill>
                  <a:srgbClr val="323232"/>
                </a:solidFill>
                <a:latin typeface="+mj-lt"/>
                <a:cs typeface="Arial" panose="020B0604020202020204" pitchFamily="34" charset="0"/>
              </a:rPr>
              <a:t>in Inglese </a:t>
            </a:r>
            <a:r>
              <a:rPr lang="it-IT" dirty="0" err="1">
                <a:solidFill>
                  <a:srgbClr val="323232"/>
                </a:solidFill>
                <a:latin typeface="+mj-lt"/>
                <a:cs typeface="Arial" panose="020B0604020202020204" pitchFamily="34" charset="0"/>
              </a:rPr>
              <a:t>Listening</a:t>
            </a:r>
            <a:r>
              <a:rPr lang="it-IT" dirty="0">
                <a:solidFill>
                  <a:srgbClr val="1F2933"/>
                </a:solidFill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. Tutti i punteggi risultano inferiori a quelli delle scuole con background socioeconomico e culturale simile. </a:t>
            </a: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xmlns="" id="{C4B671B9-4385-7802-97F5-52CF8B6EA9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964"/>
          <a:stretch/>
        </p:blipFill>
        <p:spPr bwMode="auto">
          <a:xfrm>
            <a:off x="457199" y="1133022"/>
            <a:ext cx="10823330" cy="31421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xmlns="" id="{462A36D2-CFAB-1E61-C344-5EA2E4195F81}"/>
              </a:ext>
            </a:extLst>
          </p:cNvPr>
          <p:cNvSpPr txBox="1">
            <a:spLocks/>
          </p:cNvSpPr>
          <p:nvPr/>
        </p:nvSpPr>
        <p:spPr>
          <a:xfrm>
            <a:off x="153664" y="6400799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a.s.</a:t>
            </a:r>
            <a:r>
              <a:rPr lang="en-US" dirty="0"/>
              <a:t> 2025-2026 - I.I.S.S. ”S. Caterina da Siena-Amendola"</a:t>
            </a:r>
          </a:p>
        </p:txBody>
      </p:sp>
    </p:spTree>
    <p:extLst>
      <p:ext uri="{BB962C8B-B14F-4D97-AF65-F5344CB8AC3E}">
        <p14:creationId xmlns:p14="http://schemas.microsoft.com/office/powerpoint/2010/main" val="136022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79129"/>
            <a:ext cx="10093569" cy="1143000"/>
          </a:xfrm>
        </p:spPr>
        <p:txBody>
          <a:bodyPr>
            <a:normAutofit/>
          </a:bodyPr>
          <a:lstStyle/>
          <a:p>
            <a:pPr lvl="0" algn="l">
              <a:spcBef>
                <a:spcPts val="0"/>
              </a:spcBef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3200" b="1" dirty="0">
                <a:solidFill>
                  <a:srgbClr val="003366"/>
                </a:solidFill>
                <a:latin typeface="Arial"/>
                <a:ea typeface="+mn-ea"/>
                <a:cs typeface="+mn-cs"/>
              </a:rPr>
              <a:t>Grado 13 – Eccellenza e Dispersione Implicita</a:t>
            </a:r>
            <a:endParaRPr lang="it-IT" sz="3200" dirty="0"/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xmlns="" id="{EBC7FE05-130A-1FF3-78F1-0D77C505C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44" y="1602873"/>
            <a:ext cx="10280073" cy="4394470"/>
          </a:xfrm>
          <a:prstGeom prst="rect">
            <a:avLst/>
          </a:prstGeom>
        </p:spPr>
      </p:pic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xmlns="" id="{7364E61A-FA08-B7B9-26FC-956B693C52E9}"/>
              </a:ext>
            </a:extLst>
          </p:cNvPr>
          <p:cNvSpPr txBox="1">
            <a:spLocks/>
          </p:cNvSpPr>
          <p:nvPr/>
        </p:nvSpPr>
        <p:spPr>
          <a:xfrm>
            <a:off x="153664" y="6400799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a.s.</a:t>
            </a:r>
            <a:r>
              <a:rPr lang="en-US" dirty="0"/>
              <a:t> 2025-2026 - I.I.S.S. ”S. Caterina da Siena-Amendola"</a:t>
            </a:r>
          </a:p>
        </p:txBody>
      </p:sp>
    </p:spTree>
    <p:extLst>
      <p:ext uri="{BB962C8B-B14F-4D97-AF65-F5344CB8AC3E}">
        <p14:creationId xmlns:p14="http://schemas.microsoft.com/office/powerpoint/2010/main" val="353601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05507"/>
            <a:ext cx="112772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F3864"/>
                </a:solidFill>
                <a:latin typeface="Arial"/>
              </a:defRPr>
            </a:pPr>
            <a:r>
              <a:rPr lang="it-IT" sz="3200" b="1" dirty="0">
                <a:solidFill>
                  <a:srgbClr val="003366"/>
                </a:solidFill>
                <a:latin typeface="Arial"/>
              </a:rPr>
              <a:t>Grado 13 – Focus sulla distribuzione nei Livelli di Apprendimento della lingua </a:t>
            </a:r>
            <a:r>
              <a:rPr sz="3200" dirty="0" err="1"/>
              <a:t>Inglese</a:t>
            </a:r>
            <a:endParaRPr sz="320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42593052-D7F3-E640-4DF2-8F5161876B63}"/>
              </a:ext>
            </a:extLst>
          </p:cNvPr>
          <p:cNvSpPr txBox="1">
            <a:spLocks/>
          </p:cNvSpPr>
          <p:nvPr/>
        </p:nvSpPr>
        <p:spPr>
          <a:xfrm>
            <a:off x="7134695" y="6376587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a.s.</a:t>
            </a:r>
            <a:r>
              <a:rPr lang="en-US" dirty="0"/>
              <a:t> 2025-2026 - I.I.S.S. ”S. Caterina da Siena-Amendola"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xmlns="" id="{26A3B003-41B1-3E71-3ED2-F021699E3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545" y="3998460"/>
            <a:ext cx="7772400" cy="219564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xmlns="" id="{9045D8E1-F06F-27F6-F6CD-5C3D00449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31" y="1335854"/>
            <a:ext cx="8693727" cy="2455907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7" name="Rounded Rectangle 2">
            <a:extLst>
              <a:ext uri="{FF2B5EF4-FFF2-40B4-BE49-F238E27FC236}">
                <a16:creationId xmlns:a16="http://schemas.microsoft.com/office/drawing/2014/main" xmlns="" id="{51320BFD-69C5-114F-7306-0DA7C2F16329}"/>
              </a:ext>
            </a:extLst>
          </p:cNvPr>
          <p:cNvSpPr/>
          <p:nvPr/>
        </p:nvSpPr>
        <p:spPr>
          <a:xfrm>
            <a:off x="9268691" y="947849"/>
            <a:ext cx="2668578" cy="2598915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xmlns="" id="{A9B67C9D-F1E2-C4FF-A72C-FAE33849FEA2}"/>
              </a:ext>
            </a:extLst>
          </p:cNvPr>
          <p:cNvSpPr txBox="1"/>
          <p:nvPr/>
        </p:nvSpPr>
        <p:spPr>
          <a:xfrm>
            <a:off x="9393382" y="1244612"/>
            <a:ext cx="2484563" cy="1982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/>
              <a:t>Inglese Reading</a:t>
            </a:r>
          </a:p>
          <a:p>
            <a:pPr algn="just">
              <a:lnSpc>
                <a:spcPct val="107000"/>
              </a:lnSpc>
              <a:spcAft>
                <a:spcPts val="500"/>
              </a:spcAft>
            </a:pPr>
            <a:r>
              <a:rPr lang="it-IT" sz="1200" dirty="0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È l’ambito con la quota più alta di raggiungimento del traguardo, pur rimanendo inferiore ai riferimenti territoriali e nazionale</a:t>
            </a:r>
            <a:r>
              <a:rPr lang="it-IT" sz="1200" dirty="0">
                <a:solidFill>
                  <a:srgbClr val="1F2933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500"/>
              </a:spcAft>
            </a:pPr>
            <a:r>
              <a:rPr lang="it-IT" sz="1200" dirty="0">
                <a:solidFill>
                  <a:srgbClr val="1F2933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Il settore tecnico raggiunge il B2 nel </a:t>
            </a:r>
            <a:r>
              <a:rPr lang="it-IT" sz="1200" b="1" dirty="0">
                <a:solidFill>
                  <a:srgbClr val="1F2933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62% </a:t>
            </a:r>
            <a:r>
              <a:rPr lang="it-IT" sz="1200" dirty="0">
                <a:solidFill>
                  <a:srgbClr val="1F2933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dei casi, mentre il professionale si ferma al </a:t>
            </a:r>
            <a:r>
              <a:rPr lang="it-IT" sz="1200" b="1" dirty="0">
                <a:solidFill>
                  <a:srgbClr val="1F2933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27%. </a:t>
            </a:r>
          </a:p>
        </p:txBody>
      </p:sp>
      <p:sp>
        <p:nvSpPr>
          <p:cNvPr id="19" name="Rounded Rectangle 2">
            <a:extLst>
              <a:ext uri="{FF2B5EF4-FFF2-40B4-BE49-F238E27FC236}">
                <a16:creationId xmlns:a16="http://schemas.microsoft.com/office/drawing/2014/main" xmlns="" id="{94B3ACDF-519D-DAE0-E017-C05363B6481C}"/>
              </a:ext>
            </a:extLst>
          </p:cNvPr>
          <p:cNvSpPr/>
          <p:nvPr/>
        </p:nvSpPr>
        <p:spPr>
          <a:xfrm>
            <a:off x="153663" y="3998460"/>
            <a:ext cx="3697901" cy="2767464"/>
          </a:xfrm>
          <a:prstGeom prst="roundRect">
            <a:avLst/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xmlns="" id="{2FC40D85-007F-05DB-1403-A00603054BE6}"/>
              </a:ext>
            </a:extLst>
          </p:cNvPr>
          <p:cNvSpPr txBox="1"/>
          <p:nvPr/>
        </p:nvSpPr>
        <p:spPr>
          <a:xfrm>
            <a:off x="314055" y="4117841"/>
            <a:ext cx="3357400" cy="2441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/>
              <a:t>Inglese </a:t>
            </a:r>
            <a:r>
              <a:rPr lang="it-IT" dirty="0" err="1"/>
              <a:t>Listening</a:t>
            </a:r>
            <a:endParaRPr lang="it-IT" dirty="0"/>
          </a:p>
          <a:p>
            <a:pPr algn="just">
              <a:lnSpc>
                <a:spcPct val="107000"/>
              </a:lnSpc>
              <a:spcAft>
                <a:spcPts val="500"/>
              </a:spcAft>
            </a:pPr>
            <a:r>
              <a:rPr lang="it-IT" sz="1200" dirty="0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Nel </a:t>
            </a:r>
            <a:r>
              <a:rPr lang="it-IT" sz="1200" dirty="0" err="1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Listening</a:t>
            </a:r>
            <a:r>
              <a:rPr lang="it-IT" sz="1200" dirty="0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raggiunge il </a:t>
            </a:r>
            <a:r>
              <a:rPr lang="it-IT" sz="1200" b="1" dirty="0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B2 </a:t>
            </a:r>
            <a:r>
              <a:rPr lang="it-IT" sz="1200" dirty="0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il 20% degli studenti; il </a:t>
            </a:r>
            <a:r>
              <a:rPr lang="it-IT" sz="1200" b="1" dirty="0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47,3%</a:t>
            </a:r>
            <a:r>
              <a:rPr lang="it-IT" sz="1200" dirty="0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si colloca al </a:t>
            </a:r>
            <a:r>
              <a:rPr lang="it-IT" sz="1200" b="1" dirty="0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</a:t>
            </a:r>
            <a:r>
              <a:rPr lang="it-IT" sz="1200" dirty="0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 e il </a:t>
            </a:r>
            <a:r>
              <a:rPr lang="it-IT" sz="1200" b="1" dirty="0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33% </a:t>
            </a:r>
            <a:r>
              <a:rPr lang="it-IT" sz="1200" dirty="0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sotto il B1. </a:t>
            </a:r>
          </a:p>
          <a:p>
            <a:pPr algn="just">
              <a:lnSpc>
                <a:spcPct val="107000"/>
              </a:lnSpc>
              <a:spcAft>
                <a:spcPts val="500"/>
              </a:spcAft>
            </a:pPr>
            <a:r>
              <a:rPr lang="it-IT" sz="1200" dirty="0">
                <a:solidFill>
                  <a:srgbClr val="1F2933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L’ascolto rappresenta pertanto l’area più critica in termini di pieno raggiungimento del traguardo, sebbene quasi la metà degli studenti abbia raggiunto almeno il B1.</a:t>
            </a:r>
          </a:p>
          <a:p>
            <a:pPr algn="just">
              <a:lnSpc>
                <a:spcPct val="107000"/>
              </a:lnSpc>
              <a:spcAft>
                <a:spcPts val="500"/>
              </a:spcAft>
            </a:pPr>
            <a:r>
              <a:rPr lang="it-IT" sz="1200" dirty="0">
                <a:solidFill>
                  <a:srgbClr val="1F2933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Il settore tecnico raggiunge il B2 nel 32% dei casi, contro il 7% del professionale.</a:t>
            </a:r>
          </a:p>
        </p:txBody>
      </p:sp>
    </p:spTree>
    <p:extLst>
      <p:ext uri="{BB962C8B-B14F-4D97-AF65-F5344CB8AC3E}">
        <p14:creationId xmlns:p14="http://schemas.microsoft.com/office/powerpoint/2010/main" val="273278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2"/>
          <p:cNvSpPr/>
          <p:nvPr/>
        </p:nvSpPr>
        <p:spPr>
          <a:xfrm>
            <a:off x="2136531" y="1031946"/>
            <a:ext cx="3474720" cy="49909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07732" y="422031"/>
            <a:ext cx="11426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r>
              <a:rPr sz="3200" dirty="0" err="1"/>
              <a:t>Grado</a:t>
            </a:r>
            <a:r>
              <a:rPr sz="3200" dirty="0"/>
              <a:t> 1</a:t>
            </a:r>
            <a:r>
              <a:rPr lang="it-IT" sz="3200" dirty="0"/>
              <a:t>3</a:t>
            </a:r>
            <a:r>
              <a:rPr sz="3200" dirty="0"/>
              <a:t> – </a:t>
            </a:r>
            <a:r>
              <a:rPr lang="it-IT" sz="3200" dirty="0"/>
              <a:t>Riflessioni Conclusive</a:t>
            </a:r>
            <a:endParaRPr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136531" y="1040066"/>
            <a:ext cx="3474719" cy="3787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>
                <a:solidFill>
                  <a:srgbClr val="FF0000"/>
                </a:solidFill>
              </a:rPr>
              <a:t>Punti di Forza</a:t>
            </a:r>
          </a:p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/>
              <a:t>Minor dispersione</a:t>
            </a:r>
          </a:p>
          <a:p>
            <a:pPr algn="just">
              <a:lnSpc>
                <a:spcPct val="130000"/>
              </a:lnSpc>
              <a:spcAft>
                <a:spcPts val="1400"/>
              </a:spcAft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sz="1350" dirty="0">
                <a:solidFill>
                  <a:srgbClr val="323232"/>
                </a:solidFill>
                <a:latin typeface="Arial"/>
              </a:rPr>
              <a:t>La dispersione implicita si è ridotta,  passando dal 29,9% al 22%.</a:t>
            </a:r>
          </a:p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/>
              <a:t>A piccoli passi…</a:t>
            </a:r>
          </a:p>
          <a:p>
            <a:pPr algn="just"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sz="1350" dirty="0">
                <a:solidFill>
                  <a:srgbClr val="323232"/>
                </a:solidFill>
                <a:latin typeface="Arial"/>
              </a:rPr>
              <a:t>Rispetto all’anno precedente emergono segnali di miglioramento, soprattutto in Matematica, dove la quota di studenti che raggiunge i traguardi aumenta di 12,5 punti percentuali, e in Inglese Reading, che registra una crescita di 21,2 punti.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01095" y="1031945"/>
            <a:ext cx="3474720" cy="499095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983975" y="1040066"/>
            <a:ext cx="3108960" cy="3682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800" b="1">
                <a:solidFill>
                  <a:srgbClr val="008080"/>
                </a:solidFill>
                <a:latin typeface="Arial"/>
              </a:defRPr>
            </a:pPr>
            <a:r>
              <a:rPr lang="it-IT" dirty="0"/>
              <a:t>Aree di attenzione</a:t>
            </a:r>
            <a:endParaRPr dirty="0"/>
          </a:p>
          <a:p>
            <a:pPr>
              <a:spcAft>
                <a:spcPts val="1400"/>
              </a:spcAft>
              <a:defRPr sz="1800" b="1">
                <a:solidFill>
                  <a:srgbClr val="003366"/>
                </a:solidFill>
                <a:latin typeface="Arial"/>
              </a:defRPr>
            </a:pPr>
            <a:r>
              <a:rPr lang="it-IT" dirty="0"/>
              <a:t>Criticità ancora aperte</a:t>
            </a:r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Permangono fragilità significative nelle competenze di base: oltre due studenti su tre si collocano nei livelli 1 e 2 in Italiano e Matematica.</a:t>
            </a:r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 Inglese </a:t>
            </a:r>
            <a:r>
              <a:rPr lang="it-IT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Listening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soltanto il </a:t>
            </a:r>
            <a:r>
              <a:rPr lang="it-IT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19,8%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raggiunge il livello </a:t>
            </a:r>
            <a:r>
              <a:rPr lang="it-IT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obiettivo B2</a:t>
            </a: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</a:t>
            </a:r>
          </a:p>
          <a:p>
            <a:pPr>
              <a:lnSpc>
                <a:spcPct val="130000"/>
              </a:lnSpc>
              <a:defRPr sz="1350">
                <a:solidFill>
                  <a:srgbClr val="323232"/>
                </a:solidFill>
                <a:latin typeface="Arial"/>
              </a:defRPr>
            </a:pPr>
            <a:r>
              <a:rPr lang="it-IT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Restano inoltre marcate le differenze tra settore tecnico e professionale e, nell’ultima rilevazione, non si registrano studenti con risultati eccellenti.</a:t>
            </a:r>
            <a:endParaRPr lang="it-IT" dirty="0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xmlns="" id="{B4D72D98-D840-67CE-6BEC-196A232F933E}"/>
              </a:ext>
            </a:extLst>
          </p:cNvPr>
          <p:cNvSpPr txBox="1">
            <a:spLocks/>
          </p:cNvSpPr>
          <p:nvPr/>
        </p:nvSpPr>
        <p:spPr>
          <a:xfrm>
            <a:off x="94917" y="6381098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/>
              <a:t>Risultati</a:t>
            </a:r>
            <a:r>
              <a:rPr lang="en-US" dirty="0"/>
              <a:t> INVALSI </a:t>
            </a:r>
            <a:r>
              <a:rPr lang="en-US" dirty="0" err="1"/>
              <a:t>a.s.</a:t>
            </a:r>
            <a:r>
              <a:rPr lang="en-US" dirty="0"/>
              <a:t> 2025-2026 - I.I.S.S. ”S. Caterina da Siena-Amendola"</a:t>
            </a:r>
          </a:p>
        </p:txBody>
      </p:sp>
    </p:spTree>
    <p:extLst>
      <p:ext uri="{BB962C8B-B14F-4D97-AF65-F5344CB8AC3E}">
        <p14:creationId xmlns:p14="http://schemas.microsoft.com/office/powerpoint/2010/main" val="138576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83ECC6F7-AF31-4CED-DF94-E1F2914D636B}"/>
              </a:ext>
            </a:extLst>
          </p:cNvPr>
          <p:cNvSpPr txBox="1"/>
          <p:nvPr/>
        </p:nvSpPr>
        <p:spPr>
          <a:xfrm>
            <a:off x="378068" y="1622724"/>
            <a:ext cx="5251939" cy="5363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600" b="0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I risultati descrivono </a:t>
            </a:r>
            <a:r>
              <a:rPr lang="it-IT" sz="1600" b="1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realtà differenti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, con punti di forza da condividere e fragilità che richiedono interventi mirati. </a:t>
            </a:r>
            <a:endParaRPr lang="it-IT" sz="1600" b="0" i="0" u="none" strike="noStrike" dirty="0" smtClean="0"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  <a:p>
            <a:pPr algn="just"/>
            <a:endParaRPr lang="it-IT" sz="16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just"/>
            <a:r>
              <a:rPr lang="it-IT" sz="1600" dirty="0" smtClean="0">
                <a:cs typeface="Arial" panose="020B0604020202020204" pitchFamily="34" charset="0"/>
              </a:rPr>
              <a:t>Ora </a:t>
            </a:r>
            <a:r>
              <a:rPr lang="it-IT" sz="1600" dirty="0">
                <a:cs typeface="Arial" panose="020B0604020202020204" pitchFamily="34" charset="0"/>
              </a:rPr>
              <a:t>la sfida è duplice: da un lato, potenziare l'ascolto linguistico e il </a:t>
            </a:r>
            <a:r>
              <a:rPr lang="it-IT" sz="1600" i="1" dirty="0" err="1">
                <a:cs typeface="Arial" panose="020B0604020202020204" pitchFamily="34" charset="0"/>
              </a:rPr>
              <a:t>problem-solving</a:t>
            </a:r>
            <a:r>
              <a:rPr lang="it-IT" sz="1600" dirty="0">
                <a:cs typeface="Arial" panose="020B0604020202020204" pitchFamily="34" charset="0"/>
              </a:rPr>
              <a:t> matematico; dall'altro, fare rete tra i due Istituti per condividere le buone pratiche. </a:t>
            </a:r>
          </a:p>
          <a:p>
            <a:pPr algn="just"/>
            <a:endParaRPr lang="it-IT" sz="1600" b="0" i="0" u="none" strike="noStrike" dirty="0" smtClean="0"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  <a:p>
            <a:pPr algn="just"/>
            <a:r>
              <a:rPr lang="it-IT" sz="1600" b="0" i="0" u="none" strike="noStrike" dirty="0" smtClean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La 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costruzione del nuovo </a:t>
            </a:r>
            <a:r>
              <a:rPr lang="it-IT" sz="1600" b="1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Polo del Mare 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può partire proprio da questa consapevolezza: </a:t>
            </a:r>
            <a:endParaRPr lang="it-IT" sz="1600" b="0" i="0" u="none" strike="noStrike" dirty="0" smtClean="0"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0" i="0" u="none" strike="noStrike" dirty="0" smtClean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definire </a:t>
            </a:r>
            <a:r>
              <a:rPr lang="it-IT" sz="1600" b="0" i="0" u="sng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obiettivi comuni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, </a:t>
            </a:r>
            <a:endParaRPr lang="it-IT" sz="1600" b="0" i="0" u="none" strike="noStrike" dirty="0" smtClean="0"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0" i="0" u="none" strike="noStrike" dirty="0" smtClean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differenziare </a:t>
            </a:r>
            <a:r>
              <a:rPr lang="it-IT" sz="1600" b="0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le azioni in relazione </a:t>
            </a:r>
            <a:r>
              <a:rPr lang="it-IT" sz="1600" b="0" i="0" u="none" strike="noStrike" dirty="0" smtClean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agli </a:t>
            </a:r>
            <a:r>
              <a:rPr lang="it-IT" sz="1600" b="0" i="0" u="none" strike="noStrike" smtClean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specifici </a:t>
            </a:r>
            <a:r>
              <a:rPr lang="it-IT" sz="1600" b="0" i="0" u="none" strike="noStrike" smtClean="0">
                <a:effectLst/>
                <a:cs typeface="Arial" panose="020B0604020202020204" pitchFamily="34" charset="0"/>
              </a:rPr>
              <a:t>bisogni, </a:t>
            </a:r>
            <a:endParaRPr lang="it-IT" sz="1600" b="0" i="0" u="none" strike="noStrike" dirty="0" smtClean="0">
              <a:effectLst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b="0" i="0" u="none" strike="noStrike" dirty="0" smtClean="0">
                <a:effectLst/>
                <a:cs typeface="Arial" panose="020B0604020202020204" pitchFamily="34" charset="0"/>
              </a:rPr>
              <a:t>verificarne </a:t>
            </a:r>
            <a:r>
              <a:rPr lang="it-IT" sz="1600" b="0" i="0" u="none" strike="noStrike" dirty="0">
                <a:effectLst/>
                <a:cs typeface="Arial" panose="020B0604020202020204" pitchFamily="34" charset="0"/>
              </a:rPr>
              <a:t>nel tempo l’efficacia.</a:t>
            </a:r>
          </a:p>
          <a:p>
            <a:pPr algn="just"/>
            <a:endParaRPr lang="it-IT" sz="1600" b="0" i="0" u="none" strike="noStrike" dirty="0">
              <a:effectLst/>
              <a:cs typeface="Arial" panose="020B0604020202020204" pitchFamily="34" charset="0"/>
            </a:endParaRPr>
          </a:p>
          <a:p>
            <a:pPr algn="just"/>
            <a:r>
              <a:rPr lang="it-IT" sz="1600" dirty="0" smtClean="0">
                <a:cs typeface="Arial" panose="020B0604020202020204" pitchFamily="34" charset="0"/>
              </a:rPr>
              <a:t>Il</a:t>
            </a:r>
            <a:r>
              <a:rPr lang="it-IT" sz="1600" b="0" i="0" u="none" strike="noStrike" dirty="0" smtClean="0">
                <a:effectLst/>
                <a:cs typeface="Arial" panose="020B0604020202020204" pitchFamily="34" charset="0"/>
              </a:rPr>
              <a:t> netto </a:t>
            </a:r>
            <a:r>
              <a:rPr lang="it-IT" sz="1600" b="1" i="0" u="none" strike="noStrike" dirty="0" smtClean="0">
                <a:effectLst/>
                <a:cs typeface="Arial" panose="020B0604020202020204" pitchFamily="34" charset="0"/>
              </a:rPr>
              <a:t>contrasto</a:t>
            </a:r>
            <a:r>
              <a:rPr lang="it-IT" sz="1600" b="0" i="0" u="none" strike="noStrike" dirty="0" smtClean="0">
                <a:effectLst/>
                <a:cs typeface="Arial" panose="020B0604020202020204" pitchFamily="34" charset="0"/>
              </a:rPr>
              <a:t> tra la </a:t>
            </a:r>
            <a:r>
              <a:rPr lang="it-IT" sz="1600" b="1" i="0" u="none" strike="noStrike" dirty="0">
                <a:effectLst/>
                <a:cs typeface="Arial" panose="020B0604020202020204" pitchFamily="34" charset="0"/>
              </a:rPr>
              <a:t>dispersione implicita </a:t>
            </a:r>
            <a:r>
              <a:rPr lang="it-IT" sz="1600" i="0" u="none" strike="noStrike" dirty="0" smtClean="0">
                <a:effectLst/>
                <a:cs typeface="Arial" panose="020B0604020202020204" pitchFamily="34" charset="0"/>
              </a:rPr>
              <a:t>dei due Istituti </a:t>
            </a:r>
            <a:r>
              <a:rPr lang="it-IT" sz="1600" b="0" i="0" u="none" strike="noStrike" dirty="0" smtClean="0">
                <a:effectLst/>
                <a:cs typeface="Arial" panose="020B0604020202020204" pitchFamily="34" charset="0"/>
              </a:rPr>
              <a:t>e </a:t>
            </a:r>
            <a:r>
              <a:rPr lang="it-IT" sz="1600" b="0" i="0" u="none" strike="noStrike" dirty="0">
                <a:effectLst/>
                <a:cs typeface="Arial" panose="020B0604020202020204" pitchFamily="34" charset="0"/>
              </a:rPr>
              <a:t>la qualità delle </a:t>
            </a:r>
            <a:r>
              <a:rPr lang="it-IT" sz="1600" b="0" i="1" u="none" strike="noStrike" dirty="0">
                <a:effectLst/>
                <a:cs typeface="Arial" panose="020B0604020202020204" pitchFamily="34" charset="0"/>
              </a:rPr>
              <a:t>competenze digitali </a:t>
            </a:r>
            <a:r>
              <a:rPr lang="it-IT" sz="1600" b="0" u="none" strike="noStrike" dirty="0" smtClean="0">
                <a:effectLst/>
                <a:cs typeface="Arial" panose="020B0604020202020204" pitchFamily="34" charset="0"/>
              </a:rPr>
              <a:t>di entrambi </a:t>
            </a:r>
            <a:r>
              <a:rPr lang="it-IT" sz="1600" dirty="0" smtClean="0">
                <a:cs typeface="Arial" panose="020B0604020202020204" pitchFamily="34" charset="0"/>
              </a:rPr>
              <a:t>faranno da spunto affinché </a:t>
            </a:r>
            <a:r>
              <a:rPr lang="it-IT" sz="1600" b="0" i="0" u="none" strike="noStrike" dirty="0" smtClean="0">
                <a:effectLst/>
                <a:cs typeface="Arial" panose="020B0604020202020204" pitchFamily="34" charset="0"/>
              </a:rPr>
              <a:t>la </a:t>
            </a:r>
            <a:r>
              <a:rPr lang="it-IT" sz="1600" b="0" i="0" u="none" strike="noStrike" dirty="0">
                <a:effectLst/>
                <a:cs typeface="Arial" panose="020B0604020202020204" pitchFamily="34" charset="0"/>
              </a:rPr>
              <a:t>nostra comunità educante </a:t>
            </a:r>
            <a:r>
              <a:rPr lang="it-IT" sz="1600" b="0" i="0" u="none" strike="noStrike" dirty="0" smtClean="0">
                <a:effectLst/>
                <a:cs typeface="Arial" panose="020B0604020202020204" pitchFamily="34" charset="0"/>
              </a:rPr>
              <a:t>cominci a navigare mantenendo la medesima rotta. </a:t>
            </a:r>
          </a:p>
          <a:p>
            <a:pPr algn="just"/>
            <a:endParaRPr lang="it-IT" sz="1600" dirty="0">
              <a:cs typeface="Arial" panose="020B0604020202020204" pitchFamily="34" charset="0"/>
            </a:endParaRPr>
          </a:p>
          <a:p>
            <a:r>
              <a:rPr lang="it-IT" sz="1400" dirty="0"/>
              <a:t/>
            </a:r>
            <a:br>
              <a:rPr lang="it-IT" sz="1400" dirty="0"/>
            </a:br>
            <a:endParaRPr lang="it-IT" sz="135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1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135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xmlns="" id="{0C072197-3277-D3F5-D8FB-4C39A72D3E5F}"/>
              </a:ext>
            </a:extLst>
          </p:cNvPr>
          <p:cNvSpPr txBox="1"/>
          <p:nvPr/>
        </p:nvSpPr>
        <p:spPr>
          <a:xfrm>
            <a:off x="303333" y="299204"/>
            <a:ext cx="114267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3200" dirty="0"/>
              <a:t>Dai dati alle scelte: </a:t>
            </a:r>
          </a:p>
          <a:p>
            <a:pPr>
              <a:defRPr sz="2800" b="1">
                <a:solidFill>
                  <a:srgbClr val="003366"/>
                </a:solidFill>
                <a:latin typeface="Arial"/>
              </a:defRPr>
            </a:pPr>
            <a:r>
              <a:rPr lang="it-IT" sz="3200" dirty="0"/>
              <a:t>Verso una nuova identità con una responsabilità comune</a:t>
            </a:r>
            <a:endParaRPr sz="32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50B41781-32F6-CA93-2CFF-DF235F7EB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100" y="1561178"/>
            <a:ext cx="5376231" cy="4909090"/>
          </a:xfrm>
          <a:prstGeom prst="rect">
            <a:avLst/>
          </a:prstGeom>
        </p:spPr>
      </p:pic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xmlns="" id="{E633D0AA-DCE7-02DC-AF97-6CC02101F6B7}"/>
              </a:ext>
            </a:extLst>
          </p:cNvPr>
          <p:cNvSpPr txBox="1">
            <a:spLocks/>
          </p:cNvSpPr>
          <p:nvPr/>
        </p:nvSpPr>
        <p:spPr>
          <a:xfrm>
            <a:off x="94917" y="6381098"/>
            <a:ext cx="525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I.I.S. Giovanni XXIII – S. Caterina - Amendola </a:t>
            </a:r>
          </a:p>
        </p:txBody>
      </p:sp>
    </p:spTree>
    <p:extLst>
      <p:ext uri="{BB962C8B-B14F-4D97-AF65-F5344CB8AC3E}">
        <p14:creationId xmlns:p14="http://schemas.microsoft.com/office/powerpoint/2010/main" val="296024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2281</Words>
  <Application>Microsoft Office PowerPoint</Application>
  <PresentationFormat>Personalizzato</PresentationFormat>
  <Paragraphs>316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0" baseType="lpstr">
      <vt:lpstr>Office Theme</vt:lpstr>
      <vt:lpstr>Presentazione standard di PowerPoint</vt:lpstr>
      <vt:lpstr>Presentazione standard di PowerPoint</vt:lpstr>
      <vt:lpstr>Grado 10 – Andamento Storico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Grado 10 - Risultati dell’«Effetto Scuola»</vt:lpstr>
      <vt:lpstr>Presentazione standard di PowerPoint</vt:lpstr>
      <vt:lpstr>Grado 13 – Andamento Storico </vt:lpstr>
      <vt:lpstr>Grado 13 – Punteggi Generali e Traguardi Finali </vt:lpstr>
      <vt:lpstr>Grado 13 – Eccellenza e Dispersione Implicita</vt:lpstr>
      <vt:lpstr>Presentazione standard di PowerPoint</vt:lpstr>
      <vt:lpstr>Presentazione standard di PowerPoint</vt:lpstr>
      <vt:lpstr>Presentazione standard di PowerPoint</vt:lpstr>
      <vt:lpstr>Grado 10 – Andamento Storico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Grado 10 - Risultati dell’«Effetto Scuola»</vt:lpstr>
      <vt:lpstr>Presentazione standard di PowerPoint</vt:lpstr>
      <vt:lpstr>Grado 13 – Andamento Storico </vt:lpstr>
      <vt:lpstr>Grado 13 – Punteggi Generali e Traguardi </vt:lpstr>
      <vt:lpstr>Grado 13 – Eccellenza e Dispersione Implicita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SimNap</dc:creator>
  <dc:description>generated using python-pptx</dc:description>
  <cp:lastModifiedBy>Utente</cp:lastModifiedBy>
  <cp:revision>108</cp:revision>
  <dcterms:created xsi:type="dcterms:W3CDTF">2013-01-27T09:14:16Z</dcterms:created>
  <dcterms:modified xsi:type="dcterms:W3CDTF">2026-09-09T20:44:22Z</dcterms:modified>
</cp:coreProperties>
</file>