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147471656" r:id="rId4"/>
    <p:sldId id="2147471660" r:id="rId5"/>
    <p:sldId id="2147471662" r:id="rId6"/>
    <p:sldId id="2147471657" r:id="rId7"/>
    <p:sldId id="363" r:id="rId8"/>
    <p:sldId id="2147471677" r:id="rId9"/>
    <p:sldId id="2147471678" r:id="rId10"/>
    <p:sldId id="2147471679" r:id="rId11"/>
    <p:sldId id="2147471680" r:id="rId12"/>
    <p:sldId id="2147471661" r:id="rId13"/>
    <p:sldId id="2147471663" r:id="rId14"/>
    <p:sldId id="480" r:id="rId15"/>
    <p:sldId id="2147471674" r:id="rId16"/>
    <p:sldId id="474" r:id="rId17"/>
    <p:sldId id="2147471664" r:id="rId18"/>
    <p:sldId id="479" r:id="rId19"/>
    <p:sldId id="2147471676" r:id="rId20"/>
    <p:sldId id="337" r:id="rId21"/>
    <p:sldId id="1478" r:id="rId22"/>
    <p:sldId id="340" r:id="rId23"/>
    <p:sldId id="341" r:id="rId24"/>
    <p:sldId id="342" r:id="rId25"/>
    <p:sldId id="2147471675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CAC22-8966-46A8-8D30-9FD4E6177B4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26BE8FA-C0DA-4BDC-9EE2-DDF346778876}">
      <dgm:prSet phldrT="[Testo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>
            <a:buFont typeface="Wingdings" panose="05000000000000000000" pitchFamily="2" charset="2"/>
            <a:buChar char="q"/>
          </a:pPr>
          <a:r>
            <a:rPr lang="it-IT" altLang="it-IT" sz="2000" dirty="0">
              <a:solidFill>
                <a:schemeClr val="tx1"/>
              </a:solidFill>
            </a:rPr>
            <a:t>L’attestato di frequenza di </a:t>
          </a:r>
          <a:r>
            <a:rPr lang="it-IT" altLang="it-IT" sz="2000" b="1" dirty="0">
              <a:solidFill>
                <a:schemeClr val="tx1"/>
              </a:solidFill>
            </a:rPr>
            <a:t>6 ore </a:t>
          </a:r>
          <a:r>
            <a:rPr lang="it-IT" altLang="it-IT" sz="2000" dirty="0">
              <a:solidFill>
                <a:schemeClr val="tx1"/>
              </a:solidFill>
            </a:rPr>
            <a:t>di  attività in presenza presso la Scuola Polo</a:t>
          </a:r>
          <a:endParaRPr lang="it-IT" sz="2000" dirty="0">
            <a:solidFill>
              <a:schemeClr val="tx1"/>
            </a:solidFill>
          </a:endParaRPr>
        </a:p>
      </dgm:t>
    </dgm:pt>
    <dgm:pt modelId="{A83B9688-B0F9-4346-8295-94EF65055B67}" type="parTrans" cxnId="{6DE06726-6586-44D7-AABD-20A8C4B83A16}">
      <dgm:prSet/>
      <dgm:spPr/>
      <dgm:t>
        <a:bodyPr/>
        <a:lstStyle/>
        <a:p>
          <a:endParaRPr lang="it-IT" sz="2000"/>
        </a:p>
      </dgm:t>
    </dgm:pt>
    <dgm:pt modelId="{9AFFAA20-5A5B-4705-B482-132DD9D78822}" type="sibTrans" cxnId="{6DE06726-6586-44D7-AABD-20A8C4B83A16}">
      <dgm:prSet/>
      <dgm:spPr/>
      <dgm:t>
        <a:bodyPr/>
        <a:lstStyle/>
        <a:p>
          <a:endParaRPr lang="it-IT" sz="2000"/>
        </a:p>
      </dgm:t>
    </dgm:pt>
    <dgm:pt modelId="{2147E4A8-5003-4962-9B86-00D90C5C4BDC}">
      <dgm:prSet phldrT="[Testo]" custT="1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pPr algn="just">
            <a:buFont typeface="Wingdings" panose="05000000000000000000" pitchFamily="2" charset="2"/>
            <a:buChar char="q"/>
          </a:pPr>
          <a:r>
            <a:rPr lang="it-IT" altLang="it-IT" sz="2000" dirty="0">
              <a:solidFill>
                <a:schemeClr val="tx1"/>
              </a:solidFill>
            </a:rPr>
            <a:t>L’attestato di fruizione di </a:t>
          </a:r>
          <a:r>
            <a:rPr lang="it-IT" altLang="it-IT" sz="2000" b="1" dirty="0">
              <a:solidFill>
                <a:schemeClr val="tx1"/>
              </a:solidFill>
            </a:rPr>
            <a:t>12 ore </a:t>
          </a:r>
          <a:r>
            <a:rPr lang="it-IT" altLang="it-IT" sz="2000" dirty="0">
              <a:solidFill>
                <a:schemeClr val="tx1"/>
              </a:solidFill>
            </a:rPr>
            <a:t>di laboratori formativi rilasciato dalla piattaforma SCUOLA FUTURA</a:t>
          </a:r>
          <a:endParaRPr lang="it-IT" sz="2000" dirty="0">
            <a:solidFill>
              <a:schemeClr val="tx1"/>
            </a:solidFill>
          </a:endParaRPr>
        </a:p>
      </dgm:t>
    </dgm:pt>
    <dgm:pt modelId="{76636B78-1E35-4092-9E9A-A92390048AC4}" type="parTrans" cxnId="{B4268828-71FE-47AB-A962-849C8DC6E0B9}">
      <dgm:prSet/>
      <dgm:spPr/>
      <dgm:t>
        <a:bodyPr/>
        <a:lstStyle/>
        <a:p>
          <a:endParaRPr lang="it-IT" sz="2000"/>
        </a:p>
      </dgm:t>
    </dgm:pt>
    <dgm:pt modelId="{C4ADC3BF-B213-4234-A94A-F65E9BC1615E}" type="sibTrans" cxnId="{B4268828-71FE-47AB-A962-849C8DC6E0B9}">
      <dgm:prSet/>
      <dgm:spPr/>
      <dgm:t>
        <a:bodyPr/>
        <a:lstStyle/>
        <a:p>
          <a:endParaRPr lang="it-IT" sz="2000"/>
        </a:p>
      </dgm:t>
    </dgm:pt>
    <dgm:pt modelId="{E522C225-77B4-400C-85D0-C211B8ABE23A}">
      <dgm:prSet phldrT="[Testo]"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it-IT" altLang="it-IT" sz="2000" dirty="0">
              <a:solidFill>
                <a:schemeClr val="tx1"/>
              </a:solidFill>
            </a:rPr>
            <a:t>L’attestato di fruizione di </a:t>
          </a:r>
          <a:r>
            <a:rPr lang="it-IT" altLang="it-IT" sz="2000" b="1" dirty="0">
              <a:solidFill>
                <a:schemeClr val="tx1"/>
              </a:solidFill>
            </a:rPr>
            <a:t>20 ore</a:t>
          </a:r>
          <a:r>
            <a:rPr lang="it-IT" altLang="it-IT" sz="2000" dirty="0">
              <a:solidFill>
                <a:schemeClr val="tx1"/>
              </a:solidFill>
            </a:rPr>
            <a:t> di attività on line rilasciato dalla piattaforma INDIRE</a:t>
          </a:r>
          <a:endParaRPr lang="it-IT" sz="2000" dirty="0">
            <a:solidFill>
              <a:schemeClr val="tx1"/>
            </a:solidFill>
          </a:endParaRPr>
        </a:p>
      </dgm:t>
    </dgm:pt>
    <dgm:pt modelId="{C9C7D37F-0931-4473-88D6-A2F5979468A4}" type="parTrans" cxnId="{37C99B5A-C6E1-4184-886B-9186F65FE6B7}">
      <dgm:prSet/>
      <dgm:spPr/>
      <dgm:t>
        <a:bodyPr/>
        <a:lstStyle/>
        <a:p>
          <a:endParaRPr lang="it-IT" sz="2000"/>
        </a:p>
      </dgm:t>
    </dgm:pt>
    <dgm:pt modelId="{C17D69C0-BBB0-4AE7-9816-9AD46E7B0464}" type="sibTrans" cxnId="{37C99B5A-C6E1-4184-886B-9186F65FE6B7}">
      <dgm:prSet/>
      <dgm:spPr/>
      <dgm:t>
        <a:bodyPr/>
        <a:lstStyle/>
        <a:p>
          <a:endParaRPr lang="it-IT" sz="2000"/>
        </a:p>
      </dgm:t>
    </dgm:pt>
    <dgm:pt modelId="{C34993FB-11A1-45F9-A950-6D8EDD85DC8D}">
      <dgm:prSet phldrT="[Testo]" custT="1"/>
      <dgm:spPr>
        <a:solidFill>
          <a:schemeClr val="tx2">
            <a:lumMod val="25000"/>
            <a:lumOff val="75000"/>
          </a:schemeClr>
        </a:solidFill>
      </dgm:spPr>
      <dgm:t>
        <a:bodyPr/>
        <a:lstStyle/>
        <a:p>
          <a:pPr algn="just">
            <a:buFont typeface="Wingdings" panose="05000000000000000000" pitchFamily="2" charset="2"/>
            <a:buChar char="q"/>
          </a:pPr>
          <a:r>
            <a:rPr lang="it-IT" altLang="it-IT" sz="2000" dirty="0">
              <a:solidFill>
                <a:schemeClr val="tx1"/>
              </a:solidFill>
            </a:rPr>
            <a:t>La documentazione relativa alle </a:t>
          </a:r>
          <a:r>
            <a:rPr lang="it-IT" altLang="it-IT" sz="2000" b="1" dirty="0">
              <a:solidFill>
                <a:schemeClr val="tx1"/>
              </a:solidFill>
            </a:rPr>
            <a:t>12 ore </a:t>
          </a:r>
          <a:r>
            <a:rPr lang="it-IT" altLang="it-IT" sz="2000" dirty="0">
              <a:solidFill>
                <a:schemeClr val="tx1"/>
              </a:solidFill>
            </a:rPr>
            <a:t>di attività di peer to peer (programmazione, schede di osservazione, relazione finale).</a:t>
          </a:r>
          <a:endParaRPr lang="it-IT" sz="2000" dirty="0">
            <a:solidFill>
              <a:schemeClr val="tx1"/>
            </a:solidFill>
          </a:endParaRPr>
        </a:p>
      </dgm:t>
    </dgm:pt>
    <dgm:pt modelId="{476E7354-5F71-4D2B-B5D7-B179BCAEA391}" type="parTrans" cxnId="{08D23EFE-1B6F-43CF-9394-EE6F94FD46B1}">
      <dgm:prSet/>
      <dgm:spPr/>
      <dgm:t>
        <a:bodyPr/>
        <a:lstStyle/>
        <a:p>
          <a:endParaRPr lang="it-IT" sz="2000"/>
        </a:p>
      </dgm:t>
    </dgm:pt>
    <dgm:pt modelId="{9D534430-B7E4-461A-8E95-D8C0E88A21EB}" type="sibTrans" cxnId="{08D23EFE-1B6F-43CF-9394-EE6F94FD46B1}">
      <dgm:prSet/>
      <dgm:spPr/>
      <dgm:t>
        <a:bodyPr/>
        <a:lstStyle/>
        <a:p>
          <a:endParaRPr lang="it-IT" sz="2000"/>
        </a:p>
      </dgm:t>
    </dgm:pt>
    <dgm:pt modelId="{82E85184-DC71-44CD-8B94-1219C4909A0C}" type="pres">
      <dgm:prSet presAssocID="{4CBCAC22-8966-46A8-8D30-9FD4E6177B4F}" presName="linear" presStyleCnt="0">
        <dgm:presLayoutVars>
          <dgm:dir/>
          <dgm:animLvl val="lvl"/>
          <dgm:resizeHandles val="exact"/>
        </dgm:presLayoutVars>
      </dgm:prSet>
      <dgm:spPr/>
    </dgm:pt>
    <dgm:pt modelId="{D5FD2980-5924-428C-BFDE-4DD992CF7000}" type="pres">
      <dgm:prSet presAssocID="{126BE8FA-C0DA-4BDC-9EE2-DDF346778876}" presName="parentLin" presStyleCnt="0"/>
      <dgm:spPr/>
    </dgm:pt>
    <dgm:pt modelId="{FA96D6B7-DE3C-4EC2-8092-2A6ED849F3CA}" type="pres">
      <dgm:prSet presAssocID="{126BE8FA-C0DA-4BDC-9EE2-DDF346778876}" presName="parentLeftMargin" presStyleLbl="node1" presStyleIdx="0" presStyleCnt="4"/>
      <dgm:spPr/>
    </dgm:pt>
    <dgm:pt modelId="{A09BB97F-F320-4224-9669-ED781A10BB48}" type="pres">
      <dgm:prSet presAssocID="{126BE8FA-C0DA-4BDC-9EE2-DDF34677887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5BF8741-5EE8-43A6-AEAD-48CE2F4CAC5B}" type="pres">
      <dgm:prSet presAssocID="{126BE8FA-C0DA-4BDC-9EE2-DDF346778876}" presName="negativeSpace" presStyleCnt="0"/>
      <dgm:spPr/>
    </dgm:pt>
    <dgm:pt modelId="{C2F9BD35-2829-47F3-AFF3-2D337D67FE62}" type="pres">
      <dgm:prSet presAssocID="{126BE8FA-C0DA-4BDC-9EE2-DDF346778876}" presName="childText" presStyleLbl="conFgAcc1" presStyleIdx="0" presStyleCnt="4">
        <dgm:presLayoutVars>
          <dgm:bulletEnabled val="1"/>
        </dgm:presLayoutVars>
      </dgm:prSet>
      <dgm:spPr>
        <a:ln>
          <a:solidFill>
            <a:schemeClr val="bg1">
              <a:lumMod val="95000"/>
            </a:schemeClr>
          </a:solidFill>
        </a:ln>
      </dgm:spPr>
    </dgm:pt>
    <dgm:pt modelId="{9AE77693-C460-46FA-86F5-17814A67D63D}" type="pres">
      <dgm:prSet presAssocID="{9AFFAA20-5A5B-4705-B482-132DD9D78822}" presName="spaceBetweenRectangles" presStyleCnt="0"/>
      <dgm:spPr/>
    </dgm:pt>
    <dgm:pt modelId="{F1925858-0D09-4A1A-83B9-F7BF37E27438}" type="pres">
      <dgm:prSet presAssocID="{2147E4A8-5003-4962-9B86-00D90C5C4BDC}" presName="parentLin" presStyleCnt="0"/>
      <dgm:spPr/>
    </dgm:pt>
    <dgm:pt modelId="{BA5B3857-AD16-4EEE-BFC7-BDECC1AA9860}" type="pres">
      <dgm:prSet presAssocID="{2147E4A8-5003-4962-9B86-00D90C5C4BDC}" presName="parentLeftMargin" presStyleLbl="node1" presStyleIdx="0" presStyleCnt="4"/>
      <dgm:spPr/>
    </dgm:pt>
    <dgm:pt modelId="{BE55A98B-D86A-4BE5-8E36-82FC8F67373D}" type="pres">
      <dgm:prSet presAssocID="{2147E4A8-5003-4962-9B86-00D90C5C4BD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BE4B39E-EC9D-494F-A20A-B26EE86FFC46}" type="pres">
      <dgm:prSet presAssocID="{2147E4A8-5003-4962-9B86-00D90C5C4BDC}" presName="negativeSpace" presStyleCnt="0"/>
      <dgm:spPr/>
    </dgm:pt>
    <dgm:pt modelId="{8A343FBF-C872-4F21-BB72-F2D15A8FAAF4}" type="pres">
      <dgm:prSet presAssocID="{2147E4A8-5003-4962-9B86-00D90C5C4BDC}" presName="childText" presStyleLbl="conFgAcc1" presStyleIdx="1" presStyleCnt="4">
        <dgm:presLayoutVars>
          <dgm:bulletEnabled val="1"/>
        </dgm:presLayoutVars>
      </dgm:prSet>
      <dgm:spPr>
        <a:ln>
          <a:solidFill>
            <a:schemeClr val="bg1">
              <a:lumMod val="95000"/>
            </a:schemeClr>
          </a:solidFill>
        </a:ln>
      </dgm:spPr>
    </dgm:pt>
    <dgm:pt modelId="{5CA1FD7C-BD84-483B-A860-A0E1B79C3044}" type="pres">
      <dgm:prSet presAssocID="{C4ADC3BF-B213-4234-A94A-F65E9BC1615E}" presName="spaceBetweenRectangles" presStyleCnt="0"/>
      <dgm:spPr/>
    </dgm:pt>
    <dgm:pt modelId="{FAC2F857-B6D5-43BE-89BA-FF3929BEC374}" type="pres">
      <dgm:prSet presAssocID="{E522C225-77B4-400C-85D0-C211B8ABE23A}" presName="parentLin" presStyleCnt="0"/>
      <dgm:spPr/>
    </dgm:pt>
    <dgm:pt modelId="{74E7F594-6F09-446C-8D41-8B5F9B352843}" type="pres">
      <dgm:prSet presAssocID="{E522C225-77B4-400C-85D0-C211B8ABE23A}" presName="parentLeftMargin" presStyleLbl="node1" presStyleIdx="1" presStyleCnt="4"/>
      <dgm:spPr/>
    </dgm:pt>
    <dgm:pt modelId="{4FA9315D-79A8-4000-8179-A00114FF7593}" type="pres">
      <dgm:prSet presAssocID="{E522C225-77B4-400C-85D0-C211B8ABE23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EBB3B5E-743C-4BE0-B5FB-E795B8238E0D}" type="pres">
      <dgm:prSet presAssocID="{E522C225-77B4-400C-85D0-C211B8ABE23A}" presName="negativeSpace" presStyleCnt="0"/>
      <dgm:spPr/>
    </dgm:pt>
    <dgm:pt modelId="{4AE209FA-2425-471D-B452-C424F742DF15}" type="pres">
      <dgm:prSet presAssocID="{E522C225-77B4-400C-85D0-C211B8ABE23A}" presName="childText" presStyleLbl="conFgAcc1" presStyleIdx="2" presStyleCnt="4">
        <dgm:presLayoutVars>
          <dgm:bulletEnabled val="1"/>
        </dgm:presLayoutVars>
      </dgm:prSet>
      <dgm:spPr>
        <a:ln>
          <a:solidFill>
            <a:schemeClr val="bg1">
              <a:lumMod val="95000"/>
            </a:schemeClr>
          </a:solidFill>
        </a:ln>
      </dgm:spPr>
    </dgm:pt>
    <dgm:pt modelId="{FEA7E35A-629E-4A48-AA9C-ACBA4CAAE6BF}" type="pres">
      <dgm:prSet presAssocID="{C17D69C0-BBB0-4AE7-9816-9AD46E7B0464}" presName="spaceBetweenRectangles" presStyleCnt="0"/>
      <dgm:spPr/>
    </dgm:pt>
    <dgm:pt modelId="{FC5F02A7-7487-4EB7-8261-8F4F50704262}" type="pres">
      <dgm:prSet presAssocID="{C34993FB-11A1-45F9-A950-6D8EDD85DC8D}" presName="parentLin" presStyleCnt="0"/>
      <dgm:spPr/>
    </dgm:pt>
    <dgm:pt modelId="{E8E0A72B-EFA9-45E2-AC50-E337D098BB1D}" type="pres">
      <dgm:prSet presAssocID="{C34993FB-11A1-45F9-A950-6D8EDD85DC8D}" presName="parentLeftMargin" presStyleLbl="node1" presStyleIdx="2" presStyleCnt="4"/>
      <dgm:spPr/>
    </dgm:pt>
    <dgm:pt modelId="{38505919-105F-4EE5-8CB3-16693E2E6879}" type="pres">
      <dgm:prSet presAssocID="{C34993FB-11A1-45F9-A950-6D8EDD85DC8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1294F76-2087-41D6-84B9-25C515F35CFD}" type="pres">
      <dgm:prSet presAssocID="{C34993FB-11A1-45F9-A950-6D8EDD85DC8D}" presName="negativeSpace" presStyleCnt="0"/>
      <dgm:spPr/>
    </dgm:pt>
    <dgm:pt modelId="{D1F61BCA-9B7B-43FD-B5E6-E5CA21F4244B}" type="pres">
      <dgm:prSet presAssocID="{C34993FB-11A1-45F9-A950-6D8EDD85DC8D}" presName="childText" presStyleLbl="conFgAcc1" presStyleIdx="3" presStyleCnt="4">
        <dgm:presLayoutVars>
          <dgm:bulletEnabled val="1"/>
        </dgm:presLayoutVars>
      </dgm:prSet>
      <dgm:spPr>
        <a:ln>
          <a:solidFill>
            <a:schemeClr val="bg1">
              <a:lumMod val="95000"/>
            </a:schemeClr>
          </a:solidFill>
        </a:ln>
      </dgm:spPr>
    </dgm:pt>
  </dgm:ptLst>
  <dgm:cxnLst>
    <dgm:cxn modelId="{0F878518-BC4C-4370-9907-BB12AD14BA08}" type="presOf" srcId="{2147E4A8-5003-4962-9B86-00D90C5C4BDC}" destId="{BE55A98B-D86A-4BE5-8E36-82FC8F67373D}" srcOrd="1" destOrd="0" presId="urn:microsoft.com/office/officeart/2005/8/layout/list1"/>
    <dgm:cxn modelId="{D2DDAA25-7CED-4F0C-9D4B-95F6CF5FEDCD}" type="presOf" srcId="{E522C225-77B4-400C-85D0-C211B8ABE23A}" destId="{74E7F594-6F09-446C-8D41-8B5F9B352843}" srcOrd="0" destOrd="0" presId="urn:microsoft.com/office/officeart/2005/8/layout/list1"/>
    <dgm:cxn modelId="{6DE06726-6586-44D7-AABD-20A8C4B83A16}" srcId="{4CBCAC22-8966-46A8-8D30-9FD4E6177B4F}" destId="{126BE8FA-C0DA-4BDC-9EE2-DDF346778876}" srcOrd="0" destOrd="0" parTransId="{A83B9688-B0F9-4346-8295-94EF65055B67}" sibTransId="{9AFFAA20-5A5B-4705-B482-132DD9D78822}"/>
    <dgm:cxn modelId="{B4268828-71FE-47AB-A962-849C8DC6E0B9}" srcId="{4CBCAC22-8966-46A8-8D30-9FD4E6177B4F}" destId="{2147E4A8-5003-4962-9B86-00D90C5C4BDC}" srcOrd="1" destOrd="0" parTransId="{76636B78-1E35-4092-9E9A-A92390048AC4}" sibTransId="{C4ADC3BF-B213-4234-A94A-F65E9BC1615E}"/>
    <dgm:cxn modelId="{8727EF43-7A6E-48D4-AB41-D3B08EC8FB44}" type="presOf" srcId="{4CBCAC22-8966-46A8-8D30-9FD4E6177B4F}" destId="{82E85184-DC71-44CD-8B94-1219C4909A0C}" srcOrd="0" destOrd="0" presId="urn:microsoft.com/office/officeart/2005/8/layout/list1"/>
    <dgm:cxn modelId="{B756B16B-3BF6-40BD-9B9B-5E6904A3851D}" type="presOf" srcId="{126BE8FA-C0DA-4BDC-9EE2-DDF346778876}" destId="{FA96D6B7-DE3C-4EC2-8092-2A6ED849F3CA}" srcOrd="0" destOrd="0" presId="urn:microsoft.com/office/officeart/2005/8/layout/list1"/>
    <dgm:cxn modelId="{09698E75-8F21-408E-923C-D9F7370B0004}" type="presOf" srcId="{2147E4A8-5003-4962-9B86-00D90C5C4BDC}" destId="{BA5B3857-AD16-4EEE-BFC7-BDECC1AA9860}" srcOrd="0" destOrd="0" presId="urn:microsoft.com/office/officeart/2005/8/layout/list1"/>
    <dgm:cxn modelId="{D1FA1659-BCF2-4A44-AC71-ECC3EDBA5FB4}" type="presOf" srcId="{126BE8FA-C0DA-4BDC-9EE2-DDF346778876}" destId="{A09BB97F-F320-4224-9669-ED781A10BB48}" srcOrd="1" destOrd="0" presId="urn:microsoft.com/office/officeart/2005/8/layout/list1"/>
    <dgm:cxn modelId="{37C99B5A-C6E1-4184-886B-9186F65FE6B7}" srcId="{4CBCAC22-8966-46A8-8D30-9FD4E6177B4F}" destId="{E522C225-77B4-400C-85D0-C211B8ABE23A}" srcOrd="2" destOrd="0" parTransId="{C9C7D37F-0931-4473-88D6-A2F5979468A4}" sibTransId="{C17D69C0-BBB0-4AE7-9816-9AD46E7B0464}"/>
    <dgm:cxn modelId="{3EA7D9D7-3B15-4870-8BDE-078BDCD75148}" type="presOf" srcId="{E522C225-77B4-400C-85D0-C211B8ABE23A}" destId="{4FA9315D-79A8-4000-8179-A00114FF7593}" srcOrd="1" destOrd="0" presId="urn:microsoft.com/office/officeart/2005/8/layout/list1"/>
    <dgm:cxn modelId="{FCEB76E0-1EC5-4272-97F4-5155084E5A42}" type="presOf" srcId="{C34993FB-11A1-45F9-A950-6D8EDD85DC8D}" destId="{E8E0A72B-EFA9-45E2-AC50-E337D098BB1D}" srcOrd="0" destOrd="0" presId="urn:microsoft.com/office/officeart/2005/8/layout/list1"/>
    <dgm:cxn modelId="{6E3BF4F8-07CB-4D6C-849F-97B0345D8B05}" type="presOf" srcId="{C34993FB-11A1-45F9-A950-6D8EDD85DC8D}" destId="{38505919-105F-4EE5-8CB3-16693E2E6879}" srcOrd="1" destOrd="0" presId="urn:microsoft.com/office/officeart/2005/8/layout/list1"/>
    <dgm:cxn modelId="{08D23EFE-1B6F-43CF-9394-EE6F94FD46B1}" srcId="{4CBCAC22-8966-46A8-8D30-9FD4E6177B4F}" destId="{C34993FB-11A1-45F9-A950-6D8EDD85DC8D}" srcOrd="3" destOrd="0" parTransId="{476E7354-5F71-4D2B-B5D7-B179BCAEA391}" sibTransId="{9D534430-B7E4-461A-8E95-D8C0E88A21EB}"/>
    <dgm:cxn modelId="{D25937C3-39C9-4AF7-BA1D-10224499F4C4}" type="presParOf" srcId="{82E85184-DC71-44CD-8B94-1219C4909A0C}" destId="{D5FD2980-5924-428C-BFDE-4DD992CF7000}" srcOrd="0" destOrd="0" presId="urn:microsoft.com/office/officeart/2005/8/layout/list1"/>
    <dgm:cxn modelId="{4342B591-83BB-42BF-9140-FEC1DD4BDCF6}" type="presParOf" srcId="{D5FD2980-5924-428C-BFDE-4DD992CF7000}" destId="{FA96D6B7-DE3C-4EC2-8092-2A6ED849F3CA}" srcOrd="0" destOrd="0" presId="urn:microsoft.com/office/officeart/2005/8/layout/list1"/>
    <dgm:cxn modelId="{1610DE3A-638A-447B-9DE6-1B4C10D6B2C2}" type="presParOf" srcId="{D5FD2980-5924-428C-BFDE-4DD992CF7000}" destId="{A09BB97F-F320-4224-9669-ED781A10BB48}" srcOrd="1" destOrd="0" presId="urn:microsoft.com/office/officeart/2005/8/layout/list1"/>
    <dgm:cxn modelId="{C5B0E7EA-7DB6-4316-BD14-08F1FBC17E99}" type="presParOf" srcId="{82E85184-DC71-44CD-8B94-1219C4909A0C}" destId="{65BF8741-5EE8-43A6-AEAD-48CE2F4CAC5B}" srcOrd="1" destOrd="0" presId="urn:microsoft.com/office/officeart/2005/8/layout/list1"/>
    <dgm:cxn modelId="{E290E261-A91A-48A1-AC7B-F122E6C230F4}" type="presParOf" srcId="{82E85184-DC71-44CD-8B94-1219C4909A0C}" destId="{C2F9BD35-2829-47F3-AFF3-2D337D67FE62}" srcOrd="2" destOrd="0" presId="urn:microsoft.com/office/officeart/2005/8/layout/list1"/>
    <dgm:cxn modelId="{8DC3C7ED-703C-48B9-8F3A-44977EE53AE5}" type="presParOf" srcId="{82E85184-DC71-44CD-8B94-1219C4909A0C}" destId="{9AE77693-C460-46FA-86F5-17814A67D63D}" srcOrd="3" destOrd="0" presId="urn:microsoft.com/office/officeart/2005/8/layout/list1"/>
    <dgm:cxn modelId="{72A952CC-2455-428A-9BC4-CCD4CE7D69CC}" type="presParOf" srcId="{82E85184-DC71-44CD-8B94-1219C4909A0C}" destId="{F1925858-0D09-4A1A-83B9-F7BF37E27438}" srcOrd="4" destOrd="0" presId="urn:microsoft.com/office/officeart/2005/8/layout/list1"/>
    <dgm:cxn modelId="{866B5FE9-6710-4D37-964D-8C71A6D6A7BC}" type="presParOf" srcId="{F1925858-0D09-4A1A-83B9-F7BF37E27438}" destId="{BA5B3857-AD16-4EEE-BFC7-BDECC1AA9860}" srcOrd="0" destOrd="0" presId="urn:microsoft.com/office/officeart/2005/8/layout/list1"/>
    <dgm:cxn modelId="{33CB8D05-7CD5-4AE3-9912-995EBE09F9F3}" type="presParOf" srcId="{F1925858-0D09-4A1A-83B9-F7BF37E27438}" destId="{BE55A98B-D86A-4BE5-8E36-82FC8F67373D}" srcOrd="1" destOrd="0" presId="urn:microsoft.com/office/officeart/2005/8/layout/list1"/>
    <dgm:cxn modelId="{288DFB75-10B8-4BE3-9871-55D4A21B1EEC}" type="presParOf" srcId="{82E85184-DC71-44CD-8B94-1219C4909A0C}" destId="{8BE4B39E-EC9D-494F-A20A-B26EE86FFC46}" srcOrd="5" destOrd="0" presId="urn:microsoft.com/office/officeart/2005/8/layout/list1"/>
    <dgm:cxn modelId="{A808C9BA-CFC5-4F29-BB3F-27C8854A0E79}" type="presParOf" srcId="{82E85184-DC71-44CD-8B94-1219C4909A0C}" destId="{8A343FBF-C872-4F21-BB72-F2D15A8FAAF4}" srcOrd="6" destOrd="0" presId="urn:microsoft.com/office/officeart/2005/8/layout/list1"/>
    <dgm:cxn modelId="{6EA1990A-7086-4601-9B6D-BA512CAFAEB7}" type="presParOf" srcId="{82E85184-DC71-44CD-8B94-1219C4909A0C}" destId="{5CA1FD7C-BD84-483B-A860-A0E1B79C3044}" srcOrd="7" destOrd="0" presId="urn:microsoft.com/office/officeart/2005/8/layout/list1"/>
    <dgm:cxn modelId="{4AEED23B-D553-4D96-B0D8-A687F6A1270F}" type="presParOf" srcId="{82E85184-DC71-44CD-8B94-1219C4909A0C}" destId="{FAC2F857-B6D5-43BE-89BA-FF3929BEC374}" srcOrd="8" destOrd="0" presId="urn:microsoft.com/office/officeart/2005/8/layout/list1"/>
    <dgm:cxn modelId="{70084CBE-F063-45D7-A037-44B37462B920}" type="presParOf" srcId="{FAC2F857-B6D5-43BE-89BA-FF3929BEC374}" destId="{74E7F594-6F09-446C-8D41-8B5F9B352843}" srcOrd="0" destOrd="0" presId="urn:microsoft.com/office/officeart/2005/8/layout/list1"/>
    <dgm:cxn modelId="{442D6A8E-BFD4-4053-89FC-FA79A406C428}" type="presParOf" srcId="{FAC2F857-B6D5-43BE-89BA-FF3929BEC374}" destId="{4FA9315D-79A8-4000-8179-A00114FF7593}" srcOrd="1" destOrd="0" presId="urn:microsoft.com/office/officeart/2005/8/layout/list1"/>
    <dgm:cxn modelId="{C0E909AA-276D-4D37-81C8-8A1F8115E03B}" type="presParOf" srcId="{82E85184-DC71-44CD-8B94-1219C4909A0C}" destId="{FEBB3B5E-743C-4BE0-B5FB-E795B8238E0D}" srcOrd="9" destOrd="0" presId="urn:microsoft.com/office/officeart/2005/8/layout/list1"/>
    <dgm:cxn modelId="{EAEEADA2-D3A7-44FE-8247-F5E4EE754FF4}" type="presParOf" srcId="{82E85184-DC71-44CD-8B94-1219C4909A0C}" destId="{4AE209FA-2425-471D-B452-C424F742DF15}" srcOrd="10" destOrd="0" presId="urn:microsoft.com/office/officeart/2005/8/layout/list1"/>
    <dgm:cxn modelId="{2CDEB407-4A8B-4383-BD31-DF867E431C4D}" type="presParOf" srcId="{82E85184-DC71-44CD-8B94-1219C4909A0C}" destId="{FEA7E35A-629E-4A48-AA9C-ACBA4CAAE6BF}" srcOrd="11" destOrd="0" presId="urn:microsoft.com/office/officeart/2005/8/layout/list1"/>
    <dgm:cxn modelId="{6ACC5A56-05EC-4F66-AEE6-675AF4DC5C71}" type="presParOf" srcId="{82E85184-DC71-44CD-8B94-1219C4909A0C}" destId="{FC5F02A7-7487-4EB7-8261-8F4F50704262}" srcOrd="12" destOrd="0" presId="urn:microsoft.com/office/officeart/2005/8/layout/list1"/>
    <dgm:cxn modelId="{4C311C3D-BF42-4B62-83B1-75B8D3A79BD6}" type="presParOf" srcId="{FC5F02A7-7487-4EB7-8261-8F4F50704262}" destId="{E8E0A72B-EFA9-45E2-AC50-E337D098BB1D}" srcOrd="0" destOrd="0" presId="urn:microsoft.com/office/officeart/2005/8/layout/list1"/>
    <dgm:cxn modelId="{05D20EBD-A318-42F1-B9E5-1051E0C4525D}" type="presParOf" srcId="{FC5F02A7-7487-4EB7-8261-8F4F50704262}" destId="{38505919-105F-4EE5-8CB3-16693E2E6879}" srcOrd="1" destOrd="0" presId="urn:microsoft.com/office/officeart/2005/8/layout/list1"/>
    <dgm:cxn modelId="{4C6FD4E5-E2E2-4F64-BFEB-D2D53005F3FB}" type="presParOf" srcId="{82E85184-DC71-44CD-8B94-1219C4909A0C}" destId="{E1294F76-2087-41D6-84B9-25C515F35CFD}" srcOrd="13" destOrd="0" presId="urn:microsoft.com/office/officeart/2005/8/layout/list1"/>
    <dgm:cxn modelId="{4B3A2BDC-5EC7-4E78-91C6-CFABA3ECEB14}" type="presParOf" srcId="{82E85184-DC71-44CD-8B94-1219C4909A0C}" destId="{D1F61BCA-9B7B-43FD-B5E6-E5CA21F4244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9BD35-2829-47F3-AFF3-2D337D67FE62}">
      <dsp:nvSpPr>
        <dsp:cNvPr id="0" name=""/>
        <dsp:cNvSpPr/>
      </dsp:nvSpPr>
      <dsp:spPr>
        <a:xfrm>
          <a:off x="0" y="368648"/>
          <a:ext cx="1159399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9BB97F-F320-4224-9669-ED781A10BB48}">
      <dsp:nvSpPr>
        <dsp:cNvPr id="0" name=""/>
        <dsp:cNvSpPr/>
      </dsp:nvSpPr>
      <dsp:spPr>
        <a:xfrm>
          <a:off x="579699" y="43928"/>
          <a:ext cx="8115795" cy="64944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758" tIns="0" rIns="30675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altLang="it-IT" sz="2000" kern="1200" dirty="0">
              <a:solidFill>
                <a:schemeClr val="tx1"/>
              </a:solidFill>
            </a:rPr>
            <a:t>L’attestato di frequenza di </a:t>
          </a:r>
          <a:r>
            <a:rPr lang="it-IT" altLang="it-IT" sz="2000" b="1" kern="1200" dirty="0">
              <a:solidFill>
                <a:schemeClr val="tx1"/>
              </a:solidFill>
            </a:rPr>
            <a:t>6 ore </a:t>
          </a:r>
          <a:r>
            <a:rPr lang="it-IT" altLang="it-IT" sz="2000" kern="1200" dirty="0">
              <a:solidFill>
                <a:schemeClr val="tx1"/>
              </a:solidFill>
            </a:rPr>
            <a:t>di  attività in presenza presso la Scuola Polo</a:t>
          </a:r>
          <a:endParaRPr lang="it-IT" sz="2000" kern="1200" dirty="0">
            <a:solidFill>
              <a:schemeClr val="tx1"/>
            </a:solidFill>
          </a:endParaRPr>
        </a:p>
      </dsp:txBody>
      <dsp:txXfrm>
        <a:off x="611402" y="75631"/>
        <a:ext cx="8052389" cy="586034"/>
      </dsp:txXfrm>
    </dsp:sp>
    <dsp:sp modelId="{8A343FBF-C872-4F21-BB72-F2D15A8FAAF4}">
      <dsp:nvSpPr>
        <dsp:cNvPr id="0" name=""/>
        <dsp:cNvSpPr/>
      </dsp:nvSpPr>
      <dsp:spPr>
        <a:xfrm>
          <a:off x="0" y="1366568"/>
          <a:ext cx="1159399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55A98B-D86A-4BE5-8E36-82FC8F67373D}">
      <dsp:nvSpPr>
        <dsp:cNvPr id="0" name=""/>
        <dsp:cNvSpPr/>
      </dsp:nvSpPr>
      <dsp:spPr>
        <a:xfrm>
          <a:off x="579699" y="1041848"/>
          <a:ext cx="8115795" cy="649440"/>
        </a:xfrm>
        <a:prstGeom prst="roundRect">
          <a:avLst/>
        </a:prstGeom>
        <a:solidFill>
          <a:schemeClr val="tx2">
            <a:lumMod val="10000"/>
            <a:lumOff val="9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758" tIns="0" rIns="306758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altLang="it-IT" sz="2000" kern="1200" dirty="0">
              <a:solidFill>
                <a:schemeClr val="tx1"/>
              </a:solidFill>
            </a:rPr>
            <a:t>L’attestato di fruizione di </a:t>
          </a:r>
          <a:r>
            <a:rPr lang="it-IT" altLang="it-IT" sz="2000" b="1" kern="1200" dirty="0">
              <a:solidFill>
                <a:schemeClr val="tx1"/>
              </a:solidFill>
            </a:rPr>
            <a:t>12 ore </a:t>
          </a:r>
          <a:r>
            <a:rPr lang="it-IT" altLang="it-IT" sz="2000" kern="1200" dirty="0">
              <a:solidFill>
                <a:schemeClr val="tx1"/>
              </a:solidFill>
            </a:rPr>
            <a:t>di laboratori formativi rilasciato dalla piattaforma SCUOLA FUTURA</a:t>
          </a:r>
          <a:endParaRPr lang="it-IT" sz="2000" kern="1200" dirty="0">
            <a:solidFill>
              <a:schemeClr val="tx1"/>
            </a:solidFill>
          </a:endParaRPr>
        </a:p>
      </dsp:txBody>
      <dsp:txXfrm>
        <a:off x="611402" y="1073551"/>
        <a:ext cx="8052389" cy="586034"/>
      </dsp:txXfrm>
    </dsp:sp>
    <dsp:sp modelId="{4AE209FA-2425-471D-B452-C424F742DF15}">
      <dsp:nvSpPr>
        <dsp:cNvPr id="0" name=""/>
        <dsp:cNvSpPr/>
      </dsp:nvSpPr>
      <dsp:spPr>
        <a:xfrm>
          <a:off x="0" y="2364489"/>
          <a:ext cx="1159399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A9315D-79A8-4000-8179-A00114FF7593}">
      <dsp:nvSpPr>
        <dsp:cNvPr id="0" name=""/>
        <dsp:cNvSpPr/>
      </dsp:nvSpPr>
      <dsp:spPr>
        <a:xfrm>
          <a:off x="579699" y="2039768"/>
          <a:ext cx="8115795" cy="649440"/>
        </a:xfrm>
        <a:prstGeom prst="round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758" tIns="0" rIns="30675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altLang="it-IT" sz="2000" kern="1200" dirty="0">
              <a:solidFill>
                <a:schemeClr val="tx1"/>
              </a:solidFill>
            </a:rPr>
            <a:t>L’attestato di fruizione di </a:t>
          </a:r>
          <a:r>
            <a:rPr lang="it-IT" altLang="it-IT" sz="2000" b="1" kern="1200" dirty="0">
              <a:solidFill>
                <a:schemeClr val="tx1"/>
              </a:solidFill>
            </a:rPr>
            <a:t>20 ore</a:t>
          </a:r>
          <a:r>
            <a:rPr lang="it-IT" altLang="it-IT" sz="2000" kern="1200" dirty="0">
              <a:solidFill>
                <a:schemeClr val="tx1"/>
              </a:solidFill>
            </a:rPr>
            <a:t> di attività on line rilasciato dalla piattaforma INDIRE</a:t>
          </a:r>
          <a:endParaRPr lang="it-IT" sz="2000" kern="1200" dirty="0">
            <a:solidFill>
              <a:schemeClr val="tx1"/>
            </a:solidFill>
          </a:endParaRPr>
        </a:p>
      </dsp:txBody>
      <dsp:txXfrm>
        <a:off x="611402" y="2071471"/>
        <a:ext cx="8052389" cy="586034"/>
      </dsp:txXfrm>
    </dsp:sp>
    <dsp:sp modelId="{D1F61BCA-9B7B-43FD-B5E6-E5CA21F4244B}">
      <dsp:nvSpPr>
        <dsp:cNvPr id="0" name=""/>
        <dsp:cNvSpPr/>
      </dsp:nvSpPr>
      <dsp:spPr>
        <a:xfrm>
          <a:off x="0" y="3362409"/>
          <a:ext cx="11593994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>
              <a:lumMod val="9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05919-105F-4EE5-8CB3-16693E2E6879}">
      <dsp:nvSpPr>
        <dsp:cNvPr id="0" name=""/>
        <dsp:cNvSpPr/>
      </dsp:nvSpPr>
      <dsp:spPr>
        <a:xfrm>
          <a:off x="579699" y="3037688"/>
          <a:ext cx="8115795" cy="649440"/>
        </a:xfrm>
        <a:prstGeom prst="roundRect">
          <a:avLst/>
        </a:prstGeom>
        <a:solidFill>
          <a:schemeClr val="tx2">
            <a:lumMod val="25000"/>
            <a:lumOff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758" tIns="0" rIns="306758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altLang="it-IT" sz="2000" kern="1200" dirty="0">
              <a:solidFill>
                <a:schemeClr val="tx1"/>
              </a:solidFill>
            </a:rPr>
            <a:t>La documentazione relativa alle </a:t>
          </a:r>
          <a:r>
            <a:rPr lang="it-IT" altLang="it-IT" sz="2000" b="1" kern="1200" dirty="0">
              <a:solidFill>
                <a:schemeClr val="tx1"/>
              </a:solidFill>
            </a:rPr>
            <a:t>12 ore </a:t>
          </a:r>
          <a:r>
            <a:rPr lang="it-IT" altLang="it-IT" sz="2000" kern="1200" dirty="0">
              <a:solidFill>
                <a:schemeClr val="tx1"/>
              </a:solidFill>
            </a:rPr>
            <a:t>di attività di peer to peer (programmazione, schede di osservazione, relazione finale).</a:t>
          </a:r>
          <a:endParaRPr lang="it-IT" sz="2000" kern="1200" dirty="0">
            <a:solidFill>
              <a:schemeClr val="tx1"/>
            </a:solidFill>
          </a:endParaRPr>
        </a:p>
      </dsp:txBody>
      <dsp:txXfrm>
        <a:off x="611402" y="3069391"/>
        <a:ext cx="8052389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F978B-7BC3-4C82-97C7-4D0BA5913729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67A0B-0450-4AA9-881F-43CA1BB7981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9749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egnaposto immagine diapositiva 1">
            <a:extLst>
              <a:ext uri="{FF2B5EF4-FFF2-40B4-BE49-F238E27FC236}">
                <a16:creationId xmlns:a16="http://schemas.microsoft.com/office/drawing/2014/main" id="{C540E376-0E83-D075-4D81-B6389C3AEF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41987" name="Segnaposto note 2">
            <a:extLst>
              <a:ext uri="{FF2B5EF4-FFF2-40B4-BE49-F238E27FC236}">
                <a16:creationId xmlns:a16="http://schemas.microsoft.com/office/drawing/2014/main" id="{AB3FB094-AF5E-D437-4EFF-BB7A40EA5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41988" name="Segnaposto numero diapositiva 3">
            <a:extLst>
              <a:ext uri="{FF2B5EF4-FFF2-40B4-BE49-F238E27FC236}">
                <a16:creationId xmlns:a16="http://schemas.microsoft.com/office/drawing/2014/main" id="{2797DE6B-EB60-550E-8037-4B93B9A905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28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498E8-2FE4-47A8-BE25-B01BE6627BC9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281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immagine diapositiva 1">
            <a:extLst>
              <a:ext uri="{FF2B5EF4-FFF2-40B4-BE49-F238E27FC236}">
                <a16:creationId xmlns:a16="http://schemas.microsoft.com/office/drawing/2014/main" id="{3096449A-4DB3-C060-4B8E-B53253B1B1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Segnaposto note 2">
            <a:extLst>
              <a:ext uri="{FF2B5EF4-FFF2-40B4-BE49-F238E27FC236}">
                <a16:creationId xmlns:a16="http://schemas.microsoft.com/office/drawing/2014/main" id="{BA57FC7D-C7F5-9F13-4E2A-0BA2769CB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39940" name="Segnaposto numero diapositiva 3">
            <a:extLst>
              <a:ext uri="{FF2B5EF4-FFF2-40B4-BE49-F238E27FC236}">
                <a16:creationId xmlns:a16="http://schemas.microsoft.com/office/drawing/2014/main" id="{DCFD487B-E19D-8180-1F12-2CEC795E4B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28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86625-6275-4D8F-BAF3-8F1272AF2D7D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281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567A0B-0450-4AA9-881F-43CA1BB7981D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4239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092CF-78A5-4222-BBDA-162329BD4D2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440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092CF-78A5-4222-BBDA-162329BD4D2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985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immagine diapositiva 1">
            <a:extLst>
              <a:ext uri="{FF2B5EF4-FFF2-40B4-BE49-F238E27FC236}">
                <a16:creationId xmlns:a16="http://schemas.microsoft.com/office/drawing/2014/main" id="{10CCC7E4-4ADF-DBE7-2168-F0A59429F7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Segnaposto note 2">
            <a:extLst>
              <a:ext uri="{FF2B5EF4-FFF2-40B4-BE49-F238E27FC236}">
                <a16:creationId xmlns:a16="http://schemas.microsoft.com/office/drawing/2014/main" id="{86AFF97C-4FCC-5C52-F4D6-EB3457A380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</a:endParaRPr>
          </a:p>
        </p:txBody>
      </p:sp>
      <p:sp>
        <p:nvSpPr>
          <p:cNvPr id="48132" name="Segnaposto numero diapositiva 3">
            <a:extLst>
              <a:ext uri="{FF2B5EF4-FFF2-40B4-BE49-F238E27FC236}">
                <a16:creationId xmlns:a16="http://schemas.microsoft.com/office/drawing/2014/main" id="{AACDD244-4E19-9A1F-BF0D-25865DDF66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28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D4037C-D2CC-4FCF-932A-7AEF8A8A65AA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281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092CF-78A5-4222-BBDA-162329BD4D2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985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092CF-78A5-4222-BBDA-162329BD4D2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859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092CF-78A5-4222-BBDA-162329BD4D2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91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092CF-78A5-4222-BBDA-162329BD4D2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877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092CF-78A5-4222-BBDA-162329BD4D2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54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B35A7C-0744-8AB3-3060-581BCDD1B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DC5397C-AC26-3ADC-EC2F-0E8CF81FE4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546579F-6E26-A668-002E-10E1EEC4D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7F327F-E689-9E5C-0585-A15E5BE04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C2F7C8-852D-352A-E4D7-01FBDE42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16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B1F75B-77D2-FBC2-8D52-2B59DFC05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C6D215-6229-CAEA-9F54-F3A192298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A18BE7-FF5E-5D75-7C3C-311107A5A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081A74-7510-2B11-ACE4-9C1CF0F2E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8E09F8-E1A3-07B5-A34D-840F7C350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700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DE7CEE-23A0-9FF3-B454-3BDC4000C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C12B6C-26F3-FD8F-95C6-F7A71E04A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80C293-0DE2-EE9D-8537-D4B632E89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CBA27BE-5115-4AB1-6F6C-7D533EE51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B07288-5097-701E-6A31-B3F4C2469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4816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F361F5-7860-7414-8F20-85AB4F9DB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44C552-5569-E5EE-BA05-48018DE383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36C25D1-7509-B532-CAA1-4E1232FA3E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1CA9DDE-B58C-660B-7EDC-EABDAAF2A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6538C38-8974-034D-DDA2-105376817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3DE4551-09B5-C153-A164-49AD165A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915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07BEC6-C46E-C1DE-5BED-117938A91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20996D-4FC2-C079-2503-03E68F8EA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05CAB86-054D-0192-00E2-947662FA0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29E80CE-84F7-B654-B885-8453633F73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71BC5F9-2635-8D33-3ACA-8C9437B4AD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C34189F-2AA1-116D-EDDB-B263A4760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38C9553-9B9A-E9C0-39BA-3E942E2E3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6275E67-9DCA-FE5C-2898-3DE6B011B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924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8AD96A-888E-7349-21E2-67B5AAFE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7E8D574-6E8C-D99C-2882-FB682C2C5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255D65D-EA60-D4C9-572A-824DB6CEE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9E87FEF-2AFB-ECD2-450E-220BE1584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308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BA389FD-A2BC-B33F-8F91-43F6832B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E1CD0E-849E-0B91-BBFF-2A6A6FB92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73F29D9-E04B-E1D2-9D6F-AC406DC95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2961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82FAF3-47DD-6912-17F4-503814860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A87F62-D11C-59E1-3EC4-3253E95BE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EB59741-A576-5302-5693-BB1AE4844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4E762E9-FDF8-3866-5956-7C01FEEF9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C20922B-EA7D-7986-44BF-5A92D5D09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B23F09-1FE3-C0D8-D2E5-9E3C462C1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3523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18DAD4-B0E4-8435-2AA2-75958ECF6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3A35F4F-D775-ADCE-5850-5803F759D3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0312E4C-0AD1-9CF3-27FF-A72C51B387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93E3BB6-5B33-DB7C-18AB-73C2DDBF7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F8D2E82-5776-0DE1-14D7-C3200CF0F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02E2971-8D77-BBFB-AC49-D5BA0B918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0596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861A47-E565-3895-CA25-8759E2A1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3C9838E-8112-9C14-A6B2-3FCD7546A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8DA838-2FFB-253A-7B3F-72944EDBB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7A97ED-A596-1B2B-6C46-043C1323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5CF9EE-CBCC-7A1C-CF49-23505DCB9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8170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F5F9D5C-72F1-9A04-A5C6-8724930AA4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1846AD8-733C-5FEE-CD8C-265B5F504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32C5A8-C817-CDA4-A13F-6D6E50B95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39ACB6-3A12-2D65-7E97-0B9722EA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BA83B3-133C-43F9-4C0D-4E4D0862D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0210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D016E4-C477-4C0E-B428-F62ED7C57979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9215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F46F2-8E83-40C9-BC45-3D90388D4BEB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54328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A9A5-DEFF-4400-B4C0-96F47750F018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366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A6B83-978E-4565-9D91-55469C9AEAB3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5006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952DE-97B5-4E22-8EDF-CEB699337EC6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41355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01A17-C793-41EB-9D76-7191CA27EFA2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4106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DD186-38D0-4DAD-92FE-8F418D8F8DB9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14239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7AFFD-D426-4C58-A9DC-35AEB49B8803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310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0108F-A8E3-4D13-8B3F-55722E42C7CD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79671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E8FE9-60E1-44B8-B9D5-368089954347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67675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8AED-8038-4B6F-91B9-571D8662D79E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4214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800AA34-0E17-1B99-8882-495FF2AD9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8DFEFF6-ED65-4FF0-8499-9C1E99D90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947B4D-D476-4263-0BA1-38577F922C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42F0DD-235C-45E4-A4ED-DC87D126899F}" type="datetimeFigureOut">
              <a:rPr lang="it-IT" smtClean="0"/>
              <a:t>19/05/2025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D61666-C695-7A0A-5BFF-7A07A046F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CFDD963-90AD-0460-7DBC-3E17112756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8514CE-0997-40C3-916F-C27BB5F045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598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E92704BB-E545-418F-9D39-0CEB4303C455}" type="datetime1">
              <a:rPr lang="it-IT" smtClean="0"/>
              <a:t>19/05/2025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B272163-947E-4895-86D3-C2022CF5DCD5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046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7BBCDC-9AA8-9156-DC28-758C77B0F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6725"/>
            <a:ext cx="9144000" cy="3043238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it-IT" sz="6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it-IT" sz="6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it-IT" sz="6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6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INCONTRO FINALE </a:t>
            </a:r>
            <a:br>
              <a:rPr lang="it-IT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6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CONTENUTI PROPOSTI</a:t>
            </a:r>
            <a:br>
              <a:rPr lang="it-IT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2FC9DC3-BB34-93E0-CD6D-6CBF5BB20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14599"/>
            <a:ext cx="9144000" cy="3648075"/>
          </a:xfrm>
        </p:spPr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b="1" dirty="0">
              <a:solidFill>
                <a:prstClr val="black"/>
              </a:solidFill>
              <a:latin typeface="Corbel" panose="020B0503020204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0" i="0" u="none" strike="noStrike" kern="120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Approfondimento                                                    </a:t>
            </a:r>
            <a:r>
              <a:rPr lang="it-IT" sz="1800" dirty="0">
                <a:latin typeface="Arial" panose="020B0604020202020204" pitchFamily="34" charset="0"/>
              </a:rPr>
              <a:t>                                               </a:t>
            </a:r>
            <a:r>
              <a:rPr lang="it-IT" sz="2000" b="0" i="0" u="none" strike="noStrike" kern="120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1h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LABORATORI FORMATIVI - FORMAZIONE ON LINE INDIRE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it-IT" sz="2000" b="0" i="0" u="none" strike="noStrike" kern="1200" dirty="0">
              <a:solidFill>
                <a:srgbClr val="000000"/>
              </a:solidFill>
              <a:effectLst/>
              <a:latin typeface="Corbel" panose="020B0503020204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it-IT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just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r>
              <a:rPr lang="it-IT" sz="2000" dirty="0">
                <a:solidFill>
                  <a:srgbClr val="000000"/>
                </a:solidFill>
                <a:latin typeface="Corbel" panose="020B0503020204020204" pitchFamily="34" charset="0"/>
              </a:rPr>
              <a:t>C</a:t>
            </a:r>
            <a:r>
              <a:rPr lang="it-IT" sz="2000" b="0" i="0" u="none" strike="noStrike" kern="120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onsiderazioni critico-costruttive relative alle esperienze di scuola effettuate, che potranno convergere in un documento di sintesi . </a:t>
            </a:r>
            <a:r>
              <a:rPr lang="it-IT" sz="1800" dirty="0">
                <a:latin typeface="Arial" panose="020B0604020202020204" pitchFamily="34" charset="0"/>
              </a:rPr>
              <a:t>                                      </a:t>
            </a:r>
            <a:r>
              <a:rPr lang="it-IT" sz="2000" b="0" i="0" u="none" strike="noStrike" kern="120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1h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PEER TO PEER</a:t>
            </a:r>
          </a:p>
          <a:p>
            <a:pPr marL="0" algn="just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endParaRPr lang="it-IT" sz="2000" b="0" i="0" u="none" strike="noStrike" kern="1200" dirty="0">
              <a:solidFill>
                <a:srgbClr val="000000"/>
              </a:solidFill>
              <a:effectLst/>
              <a:latin typeface="Corbel" panose="020B0503020204020204" pitchFamily="34" charset="0"/>
            </a:endParaRPr>
          </a:p>
          <a:p>
            <a:pPr marL="0" algn="just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endParaRPr lang="it-IT" sz="2000" b="0" i="0" u="none" strike="noStrike" kern="1200" dirty="0">
              <a:solidFill>
                <a:srgbClr val="000000"/>
              </a:solidFill>
              <a:effectLst/>
              <a:latin typeface="Corbel" panose="020B0503020204020204" pitchFamily="34" charset="0"/>
            </a:endParaRPr>
          </a:p>
          <a:p>
            <a:pPr marL="0" algn="just" rtl="0" eaLnBrk="1" fontAlgn="base" latinLnBrk="0" hangingPunct="1">
              <a:spcBef>
                <a:spcPts val="0"/>
              </a:spcBef>
              <a:spcAft>
                <a:spcPts val="0"/>
              </a:spcAft>
            </a:pPr>
            <a:endParaRPr lang="it-IT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it-IT" sz="2000" b="0" i="0" u="none" strike="noStrike" kern="120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Monitoraggio                                                                                                                         1h</a:t>
            </a:r>
            <a:endParaRPr lang="it-IT" sz="1800" b="0" i="0" u="none" strike="noStrike" dirty="0">
              <a:effectLst/>
              <a:latin typeface="Arial" panose="020B0604020202020204" pitchFamily="34" charset="0"/>
            </a:endParaRPr>
          </a:p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91382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ttangolo 1">
            <a:extLst>
              <a:ext uri="{FF2B5EF4-FFF2-40B4-BE49-F238E27FC236}">
                <a16:creationId xmlns:a16="http://schemas.microsoft.com/office/drawing/2014/main" id="{56DF497C-5F4D-CA4B-6D1B-E905F78BD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0" y="5362575"/>
            <a:ext cx="6096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it-IT" altLang="it-IT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5795987F-6ACD-2DF6-398C-AFE5F70A1E52}"/>
              </a:ext>
            </a:extLst>
          </p:cNvPr>
          <p:cNvGraphicFramePr>
            <a:graphicFrameLocks noGrp="1"/>
          </p:cNvGraphicFramePr>
          <p:nvPr/>
        </p:nvGraphicFramePr>
        <p:xfrm>
          <a:off x="952500" y="3783013"/>
          <a:ext cx="10615613" cy="2278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10486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solidFill>
                            <a:srgbClr val="002060"/>
                          </a:solidFill>
                        </a:rPr>
                        <a:t>INCONTRO INIZIALE</a:t>
                      </a:r>
                    </a:p>
                    <a:p>
                      <a:pPr algn="ctr"/>
                      <a:r>
                        <a:rPr lang="it-IT" sz="2000" dirty="0">
                          <a:solidFill>
                            <a:srgbClr val="002060"/>
                          </a:solidFill>
                        </a:rPr>
                        <a:t>IN PRESENZA</a:t>
                      </a:r>
                    </a:p>
                    <a:p>
                      <a:pPr algn="ctr"/>
                      <a:r>
                        <a:rPr lang="it-IT" sz="2000" dirty="0">
                          <a:solidFill>
                            <a:srgbClr val="002060"/>
                          </a:solidFill>
                        </a:rPr>
                        <a:t>PRESSO I POLI</a:t>
                      </a:r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solidFill>
                            <a:srgbClr val="002060"/>
                          </a:solidFill>
                        </a:rPr>
                        <a:t>LABORATORI</a:t>
                      </a:r>
                      <a:r>
                        <a:rPr lang="it-IT" sz="2000" baseline="0" dirty="0">
                          <a:solidFill>
                            <a:srgbClr val="002060"/>
                          </a:solidFill>
                        </a:rPr>
                        <a:t> FORMATIVI</a:t>
                      </a:r>
                      <a:endParaRPr lang="it-IT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solidFill>
                            <a:srgbClr val="002060"/>
                          </a:solidFill>
                        </a:rPr>
                        <a:t>FORMAZIONE</a:t>
                      </a:r>
                      <a:r>
                        <a:rPr lang="it-IT" sz="2000" baseline="0" dirty="0">
                          <a:solidFill>
                            <a:srgbClr val="002060"/>
                          </a:solidFill>
                        </a:rPr>
                        <a:t> ON LINE INDIRE</a:t>
                      </a:r>
                      <a:endParaRPr lang="it-IT" sz="2000" dirty="0">
                        <a:solidFill>
                          <a:srgbClr val="002060"/>
                        </a:solidFill>
                      </a:endParaRPr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solidFill>
                            <a:srgbClr val="002060"/>
                          </a:solidFill>
                        </a:rPr>
                        <a:t>PEER TO PEER</a:t>
                      </a:r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solidFill>
                            <a:srgbClr val="002060"/>
                          </a:solidFill>
                        </a:rPr>
                        <a:t>INCONTRO FINALE</a:t>
                      </a:r>
                    </a:p>
                    <a:p>
                      <a:pPr algn="ctr"/>
                      <a:r>
                        <a:rPr lang="it-IT" sz="2000" dirty="0">
                          <a:solidFill>
                            <a:srgbClr val="002060"/>
                          </a:solidFill>
                        </a:rPr>
                        <a:t>IN PRESENZA</a:t>
                      </a:r>
                    </a:p>
                    <a:p>
                      <a:pPr algn="ctr"/>
                      <a:r>
                        <a:rPr lang="it-IT" sz="2000" dirty="0">
                          <a:solidFill>
                            <a:srgbClr val="002060"/>
                          </a:solidFill>
                        </a:rPr>
                        <a:t>PRESSO I POLI</a:t>
                      </a:r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444">
                <a:tc>
                  <a:txBody>
                    <a:bodyPr/>
                    <a:lstStyle/>
                    <a:p>
                      <a:pPr algn="l"/>
                      <a:r>
                        <a:rPr lang="it-IT" sz="2000" b="1" dirty="0"/>
                        <a:t>    3 ORE </a:t>
                      </a:r>
                      <a:endParaRPr lang="it-IT" sz="2000" dirty="0"/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/>
                        <a:t>12 ORE</a:t>
                      </a:r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>
                          <a:solidFill>
                            <a:srgbClr val="002060"/>
                          </a:solidFill>
                        </a:rPr>
                        <a:t>20 ORE</a:t>
                      </a:r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000" b="1" dirty="0">
                          <a:solidFill>
                            <a:srgbClr val="002060"/>
                          </a:solidFill>
                        </a:rPr>
                        <a:t>12 ORE</a:t>
                      </a:r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/>
                        <a:t>3 ORE</a:t>
                      </a:r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132">
                <a:tc>
                  <a:txBody>
                    <a:bodyPr/>
                    <a:lstStyle/>
                    <a:p>
                      <a:endParaRPr lang="it-IT" sz="2000" dirty="0"/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it-IT" sz="2000" b="1" dirty="0"/>
                        <a:t> COMPLESSIVE 50  ORE</a:t>
                      </a:r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2000" b="1" dirty="0"/>
                    </a:p>
                  </a:txBody>
                  <a:tcPr marL="91436" marR="91436" marT="45674" marB="45674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58ECFDE2-3138-1BEC-53B2-E2FB27717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88" y="2292350"/>
            <a:ext cx="1978025" cy="1355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A70DDB6-2D65-7734-3FFB-927B5BDA4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9063" y="2332038"/>
            <a:ext cx="1960562" cy="1330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magine 20">
            <a:extLst>
              <a:ext uri="{FF2B5EF4-FFF2-40B4-BE49-F238E27FC236}">
                <a16:creationId xmlns:a16="http://schemas.microsoft.com/office/drawing/2014/main" id="{78DB8496-390C-28D1-348C-2141BF22A5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13" y="2311400"/>
            <a:ext cx="1979612" cy="1370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6ADB5D08-A193-3DC6-E55B-1F3B4EE257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9588" y="2332038"/>
            <a:ext cx="1851025" cy="1316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993" name="Segnaposto numero diapositiva 4">
            <a:extLst>
              <a:ext uri="{FF2B5EF4-FFF2-40B4-BE49-F238E27FC236}">
                <a16:creationId xmlns:a16="http://schemas.microsoft.com/office/drawing/2014/main" id="{DB75F027-CE9A-EE5A-3BB8-32470329E6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DCBBA4-7DC0-469B-8FD2-6D6D8B0A5942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06F1244-DA66-9129-5956-C7FB84088F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1813" y="2311400"/>
            <a:ext cx="1978025" cy="1370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996" name="Titolo 1">
            <a:extLst>
              <a:ext uri="{FF2B5EF4-FFF2-40B4-BE49-F238E27FC236}">
                <a16:creationId xmlns:a16="http://schemas.microsoft.com/office/drawing/2014/main" id="{F77ABBFD-2D1C-736D-9506-9EEA6CC0B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4475" y="3333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L’architettura  </a:t>
            </a:r>
            <a:endParaRPr kumimoji="0" lang="it-IT" altLang="it-IT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F4DC3AB-8C7F-B60C-446F-E2417EB852CD}"/>
              </a:ext>
            </a:extLst>
          </p:cNvPr>
          <p:cNvSpPr/>
          <p:nvPr/>
        </p:nvSpPr>
        <p:spPr>
          <a:xfrm>
            <a:off x="2995913" y="1226634"/>
            <a:ext cx="8916319" cy="66907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egnaposto numero diapositiva 1">
            <a:extLst>
              <a:ext uri="{FF2B5EF4-FFF2-40B4-BE49-F238E27FC236}">
                <a16:creationId xmlns:a16="http://schemas.microsoft.com/office/drawing/2014/main" id="{60CFD34C-216C-6BFC-BDB4-1C6973756B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DE68ED-2012-4129-8E1A-056BE9403868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pic>
        <p:nvPicPr>
          <p:cNvPr id="38915" name="Immagine 2">
            <a:extLst>
              <a:ext uri="{FF2B5EF4-FFF2-40B4-BE49-F238E27FC236}">
                <a16:creationId xmlns:a16="http://schemas.microsoft.com/office/drawing/2014/main" id="{203BE52A-715E-58EB-A081-46827D4DA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7" y="336550"/>
            <a:ext cx="6143625" cy="5819775"/>
          </a:xfrm>
          <a:prstGeom prst="rect">
            <a:avLst/>
          </a:prstGeom>
          <a:solidFill>
            <a:srgbClr val="0053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CasellaDiTesto 4">
            <a:extLst>
              <a:ext uri="{FF2B5EF4-FFF2-40B4-BE49-F238E27FC236}">
                <a16:creationId xmlns:a16="http://schemas.microsoft.com/office/drawing/2014/main" id="{22F97ECB-0945-F86C-287E-5380A60DE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2163" y="1825625"/>
            <a:ext cx="396081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Nell’ambito delle azioni riservate ai docenti in formazione e prova l’Équipe formativa territoriale della Campania propone un programma dedicato, articolato in tre percorsi formativi:</a:t>
            </a:r>
          </a:p>
        </p:txBody>
      </p:sp>
      <p:pic>
        <p:nvPicPr>
          <p:cNvPr id="38917" name="Immagine 6">
            <a:extLst>
              <a:ext uri="{FF2B5EF4-FFF2-40B4-BE49-F238E27FC236}">
                <a16:creationId xmlns:a16="http://schemas.microsoft.com/office/drawing/2014/main" id="{3F1C32CC-9A19-2076-D2DE-0A0E13BAB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3903663"/>
            <a:ext cx="47434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41B812-664A-B6A7-8DFC-4D48FDCEA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it-IT" alt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 laboratori formativi sulla piattaforma “Scuola futura” </a:t>
            </a:r>
            <a:br>
              <a:rPr kumimoji="0" lang="it-IT" alt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</a:br>
            <a:r>
              <a:rPr kumimoji="0" lang="it-IT" alt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12 ORE</a:t>
            </a:r>
            <a:br>
              <a:rPr kumimoji="0" lang="it-IT" alt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C7067B-F2E3-CC04-D8D4-2A9FBB5A8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244792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APPROFONDIMENTO E RIFLESSIONE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altLang="it-IT" sz="2400" dirty="0">
              <a:solidFill>
                <a:prstClr val="black"/>
              </a:solidFill>
              <a:latin typeface="Corbel" panose="020B0503020204020204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La struttura e i contenuti dei laboratori formativi dedicati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altLang="it-IT" sz="2400" dirty="0">
              <a:solidFill>
                <a:prstClr val="black"/>
              </a:solidFill>
              <a:latin typeface="Corbel" panose="020B0503020204020204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3BCEEA9-3BF8-9F53-A502-9C2FF1C9D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9800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BAA09D-A63A-1D29-5B95-5149209D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DIDATTICA DIGITALE INTEGRATA </a:t>
            </a:r>
            <a:br>
              <a:rPr lang="it-IT" dirty="0"/>
            </a:br>
            <a: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programma dedicato, articolato in tre percorsi formativi proposto dall’Équipe formativa territoriale della Campania 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006620AB-D8BD-F62E-1C69-52ACCF71F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2228850"/>
            <a:ext cx="9875520" cy="4019550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277B13A-F770-616D-B1B8-5A311C790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16306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293765" y="2017207"/>
            <a:ext cx="6168342" cy="2735768"/>
          </a:xfrm>
          <a:noFill/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400" b="1" dirty="0">
                <a:solidFill>
                  <a:schemeClr val="tx1"/>
                </a:solidFill>
                <a:sym typeface="Webdings" panose="05030102010509060703" pitchFamily="18" charset="2"/>
              </a:rPr>
              <a:t></a:t>
            </a:r>
            <a:r>
              <a:rPr lang="it-IT" sz="2400" dirty="0">
                <a:solidFill>
                  <a:schemeClr val="tx1"/>
                </a:solidFill>
              </a:rPr>
              <a:t>Al fine di supportare le attività laboratoriali e documentare le esperienze formative,</a:t>
            </a:r>
            <a:r>
              <a:rPr lang="it-IT" sz="2400" b="1" dirty="0">
                <a:solidFill>
                  <a:schemeClr val="tx1"/>
                </a:solidFill>
              </a:rPr>
              <a:t> l’ambiente on line di INDIRE ha </a:t>
            </a:r>
            <a:r>
              <a:rPr lang="it-IT" sz="2400" dirty="0">
                <a:solidFill>
                  <a:schemeClr val="tx1"/>
                </a:solidFill>
              </a:rPr>
              <a:t>offerto utili materiali didattici e strumenti finalizzati</a:t>
            </a:r>
            <a:r>
              <a:rPr lang="it-IT" sz="2400" b="1" dirty="0">
                <a:solidFill>
                  <a:schemeClr val="tx1"/>
                </a:solidFill>
              </a:rPr>
              <a:t> </a:t>
            </a:r>
            <a:r>
              <a:rPr lang="it-IT" sz="2400" dirty="0">
                <a:solidFill>
                  <a:schemeClr val="tx1"/>
                </a:solidFill>
              </a:rPr>
              <a:t>all’analisi, alla riflessione e alla documentazione del percorso formativo? </a:t>
            </a:r>
          </a:p>
        </p:txBody>
      </p:sp>
      <p:sp>
        <p:nvSpPr>
          <p:cNvPr id="2" name="Rettangolo 1"/>
          <p:cNvSpPr/>
          <p:nvPr/>
        </p:nvSpPr>
        <p:spPr>
          <a:xfrm rot="20981562">
            <a:off x="-380999" y="106324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FORMAZIONE</a:t>
            </a: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ON-LINE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3FF0F24C-C113-49C0-9308-0D8BD26561B9}"/>
              </a:ext>
            </a:extLst>
          </p:cNvPr>
          <p:cNvSpPr/>
          <p:nvPr/>
        </p:nvSpPr>
        <p:spPr>
          <a:xfrm>
            <a:off x="1222564" y="2122821"/>
            <a:ext cx="2888874" cy="284035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99C1D49-84C9-4C16-8051-3075679DC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6098" y="593944"/>
            <a:ext cx="2290829" cy="746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EAA8329-A019-DC0E-8765-0188C8734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272163-947E-4895-86D3-C2022CF5DCD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1AE46132-E41A-D4DA-3A06-3A895701B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51008" y="5376865"/>
            <a:ext cx="1586071" cy="1212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13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E33141-038A-B6B1-0FB6-FF197179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NELLA PIATTAFORMA   INDIRE   SI SONO REALIZZATE: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819D83-8493-027F-FB88-2930B7DD2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2057400"/>
            <a:ext cx="11001375" cy="4410075"/>
          </a:xfrm>
        </p:spPr>
        <p:txBody>
          <a:bodyPr>
            <a:normAutofit/>
          </a:bodyPr>
          <a:lstStyle/>
          <a:p>
            <a:pPr lvl="0"/>
            <a:r>
              <a:rPr lang="it-IT" sz="2400" dirty="0">
                <a:solidFill>
                  <a:schemeClr val="tx1"/>
                </a:solidFill>
              </a:rPr>
              <a:t>L’ analisi e le riflessioni sul proprio percorso formativo a partire dal </a:t>
            </a:r>
            <a:r>
              <a:rPr lang="it-IT" sz="2400" b="1" dirty="0">
                <a:solidFill>
                  <a:srgbClr val="0000CC"/>
                </a:solidFill>
              </a:rPr>
              <a:t>bilancio di competenze?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it-IT" sz="2400" dirty="0">
                <a:solidFill>
                  <a:schemeClr val="tx1"/>
                </a:solidFill>
              </a:rPr>
              <a:t>L’elaborazione di un proprio </a:t>
            </a:r>
            <a:r>
              <a:rPr lang="it-IT" sz="2400" b="1" dirty="0">
                <a:solidFill>
                  <a:srgbClr val="0000CC"/>
                </a:solidFill>
              </a:rPr>
              <a:t>portfolio professionale </a:t>
            </a:r>
            <a:r>
              <a:rPr lang="it-IT" sz="2400" dirty="0">
                <a:solidFill>
                  <a:schemeClr val="tx1"/>
                </a:solidFill>
              </a:rPr>
              <a:t>che documenta la progettazione, realizzazione e valutazione delle attività didattiche?</a:t>
            </a:r>
          </a:p>
          <a:p>
            <a:pPr lvl="0"/>
            <a:r>
              <a:rPr lang="it-IT" sz="2400" dirty="0">
                <a:solidFill>
                  <a:schemeClr val="tx1"/>
                </a:solidFill>
              </a:rPr>
              <a:t>La compilazione di </a:t>
            </a:r>
            <a:r>
              <a:rPr lang="it-IT" sz="2400" b="1" dirty="0">
                <a:solidFill>
                  <a:srgbClr val="0000CC"/>
                </a:solidFill>
              </a:rPr>
              <a:t>questionari per il monitoraggio </a:t>
            </a:r>
            <a:r>
              <a:rPr lang="it-IT" sz="2400" dirty="0">
                <a:solidFill>
                  <a:schemeClr val="tx1"/>
                </a:solidFill>
              </a:rPr>
              <a:t>delle diverse fasi del percorso formativo?</a:t>
            </a:r>
          </a:p>
          <a:p>
            <a:pPr lvl="0"/>
            <a:r>
              <a:rPr lang="it-IT" sz="2400" dirty="0">
                <a:solidFill>
                  <a:schemeClr val="tx1"/>
                </a:solidFill>
              </a:rPr>
              <a:t>La </a:t>
            </a:r>
            <a:r>
              <a:rPr lang="it-IT" sz="2400" b="1" dirty="0">
                <a:solidFill>
                  <a:srgbClr val="0000CC"/>
                </a:solidFill>
              </a:rPr>
              <a:t>libera ricerca di materiali di studio, risorse didattiche</a:t>
            </a:r>
            <a:r>
              <a:rPr lang="it-IT" sz="2400" dirty="0">
                <a:solidFill>
                  <a:schemeClr val="tx1"/>
                </a:solidFill>
              </a:rPr>
              <a:t>, siti dedicati, messi a disposizione durante il percorso formativo?</a:t>
            </a:r>
            <a:endParaRPr lang="it-IT" sz="2400" dirty="0"/>
          </a:p>
          <a:p>
            <a:pPr marL="45720" lvl="0" indent="0">
              <a:lnSpc>
                <a:spcPct val="100000"/>
              </a:lnSpc>
              <a:spcAft>
                <a:spcPts val="0"/>
              </a:spcAft>
              <a:buNone/>
            </a:pPr>
            <a:endParaRPr lang="it-IT" sz="2400" dirty="0">
              <a:solidFill>
                <a:schemeClr val="tx1"/>
              </a:solidFill>
            </a:endParaRP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F620A1F-F850-FD70-3F53-55D9AE663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5570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DB17D0-528A-27AE-A518-FA5C07495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lang="it-IT" sz="2800" b="1" dirty="0">
                <a:solidFill>
                  <a:srgbClr val="0000CC"/>
                </a:solidFill>
                <a:latin typeface="Corbel" panose="020B0503020204020204"/>
                <a:ea typeface="+mn-ea"/>
                <a:cs typeface="+mn-cs"/>
              </a:rPr>
            </a:br>
            <a:r>
              <a:rPr lang="it-IT" sz="2800" b="1" dirty="0">
                <a:solidFill>
                  <a:srgbClr val="0000CC"/>
                </a:solidFill>
                <a:latin typeface="Corbel" panose="020B0503020204020204"/>
                <a:ea typeface="+mn-ea"/>
                <a:cs typeface="+mn-cs"/>
              </a:rPr>
              <a:t>AMBIENTE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ON-LINE</a:t>
            </a:r>
            <a:b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</a:b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INDIRE</a:t>
            </a:r>
            <a:b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FEBC4D-B301-E5F2-187E-3349A9CEC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Corbel" pitchFamily="34" charset="0"/>
              <a:buNone/>
              <a:tabLst/>
              <a:defRPr/>
            </a:pPr>
            <a:r>
              <a:rPr kumimoji="0" lang="it-IT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Webdings" panose="05030102010509060703" pitchFamily="18" charset="2"/>
              </a:rPr>
              <a:t>L</a:t>
            </a:r>
            <a:r>
              <a:rPr kumimoji="0" lang="it-IT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Calibri" panose="020F0502020204030204" pitchFamily="34" charset="0"/>
                <a:cs typeface="+mn-cs"/>
              </a:rPr>
              <a:t>’ambiente online dell’INDIRE ha migliorato l’esperienza  e ha reso più facile ed efficace la loro attività di documentazione dell’anno di prova, attraverso :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it-IT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La semplificazione delle esperienze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it-IT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L’integrazione delle funzioni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8CD58D1-A177-019D-2753-76B4903D9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85535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DB7345-E499-6DB0-FFF6-A94A8C038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marR="0" lvl="0" indent="-4572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Il Portfolio</a:t>
            </a:r>
            <a:b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110D91-F43A-EA5C-064F-2E5151B70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Calibri" panose="020F0502020204030204" pitchFamily="34" charset="0"/>
                <a:cs typeface="+mn-cs"/>
              </a:rPr>
              <a:t>L’ambiente INDIRE ha garantito un accompagnamento per la realizzazione del nuovo documento finale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Calibri" panose="020F0502020204030204" pitchFamily="34" charset="0"/>
                <a:cs typeface="+mn-cs"/>
              </a:rPr>
              <a:t>il  PORTFOLIO,</a:t>
            </a:r>
            <a:r>
              <a:rPr lang="it-IT" sz="2400" dirty="0">
                <a:solidFill>
                  <a:prstClr val="black"/>
                </a:solidFill>
                <a:latin typeface="Corbel" panose="020B0503020204020204"/>
                <a:ea typeface="Calibri" panose="020F0502020204030204" pitchFamily="34" charset="0"/>
              </a:rPr>
              <a:t>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Calibri" panose="020F0502020204030204" pitchFamily="34" charset="0"/>
                <a:cs typeface="+mn-cs"/>
              </a:rPr>
              <a:t>costruito su i due pilastri fondamentali: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400" dirty="0">
              <a:solidFill>
                <a:prstClr val="black"/>
              </a:solidFill>
              <a:latin typeface="Corbel" panose="020B0503020204020204"/>
              <a:ea typeface="Calibri" panose="020F0502020204030204" pitchFamily="34" charset="0"/>
            </a:endParaRP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Calibri" panose="020F0502020204030204" pitchFamily="34" charset="0"/>
                <a:cs typeface="+mn-cs"/>
              </a:rPr>
              <a:t>STANDARD DI COMPETENZE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it-IT" sz="2400" dirty="0">
                <a:solidFill>
                  <a:prstClr val="black"/>
                </a:solidFill>
                <a:latin typeface="Corbel" panose="020B0503020204020204"/>
                <a:ea typeface="Calibri" panose="020F0502020204030204" pitchFamily="34" charset="0"/>
              </a:rPr>
              <a:t>( QUADRI DI COMPETENZE DELL’ INSEGNANTE)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it-IT" sz="2400" dirty="0">
                <a:solidFill>
                  <a:prstClr val="black"/>
                </a:solidFill>
                <a:latin typeface="Corbel" panose="020B0503020204020204"/>
                <a:ea typeface="Calibri" panose="020F0502020204030204" pitchFamily="34" charset="0"/>
              </a:rPr>
              <a:t>2. DOCUMENTAZIONE DELLE ESPERIENZE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Calibri" panose="020F0502020204030204" pitchFamily="34" charset="0"/>
                <a:cs typeface="+mn-cs"/>
              </a:rPr>
              <a:t>( RIFLESSIVITA’ DOCENTE, LABORATORI FORMATIVI, ATTIVITA’ IN CLASSE)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Calibri" panose="020F0502020204030204" pitchFamily="34" charset="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Standard di competenza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Calibri" panose="020F0502020204030204" pitchFamily="34" charset="0"/>
              <a:cs typeface="+mn-cs"/>
            </a:endParaRP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DFDF304-9E4D-85FD-8FF7-ECC4F7D04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5938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78B6DC-D803-F55E-5CA8-1073DE53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Esperienze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8EDB6C7-ED53-CF06-340F-60079C933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Nel portfolio avete trovato una sezione denominata “Esperienze” in cui avete potuto inserire </a:t>
            </a:r>
            <a:r>
              <a:rPr lang="it-IT" sz="2400" dirty="0">
                <a:solidFill>
                  <a:srgbClr val="000000"/>
                </a:solidFill>
                <a:latin typeface="Corbel" panose="020B0503020204020204"/>
              </a:rPr>
              <a:t>diverse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tipologie di attività caratterizzanti: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quelle relative ai laboratori, alle attività didattiche svolte in classe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, documentarle rispondendo a specifiche domande-guida.  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È importante sottolineare che le “Esperienze”  documentate sono quelle che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hanno un senso per le competenze da strutturare o potenziare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, se sono incisive per la crescita professionale.</a:t>
            </a:r>
          </a:p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Per ogni Esperienza introdotta, siete stati invitati ad indicare quali Competenze essa ha particolarmente approfondito o stimolato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4810E64-DC4B-6AE2-9582-91A0021AB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2286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B4754E-2D32-5824-8738-5FADD25C7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IL PEER TO PEER</a:t>
            </a:r>
            <a:b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</a:b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12 H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D44188-3A96-BE4B-1ECA-A87B46307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Corbe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Il peer to peer, realizzato dal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docente neoassunto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e dal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tutor,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è stato finalizzato al miglioramento delle pratiche didattiche, alla riflessione condivisa su aspetti fondamentali dell’azione di insegnamento, al confronto e supporto su aspetti concernenti l’organizzazione scolastica nel suo complesso?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Corbel" pitchFamily="34" charset="0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Webdings" panose="05030102010509060703" pitchFamily="18" charset="2"/>
              </a:rPr>
              <a:t>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Le sequenze di osservazione sono state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oggetto di progettazione preventiva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e di successivo confronto e rielaborazione con il docente tutor e sono state oggetto di specifica relazione del docente in periodo di prova?</a:t>
            </a: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Corbel" pitchFamily="34" charset="0"/>
              <a:buChar char="•"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C99B383-13B1-B1AD-C6F4-E2B0604E5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50373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C8DC8F-0457-405A-9EA3-762A38171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Arial Narrow" panose="020B0606020202030204" pitchFamily="34" charset="0"/>
                <a:cs typeface="Arial Narrow" panose="020B0606020202030204" pitchFamily="34" charset="0"/>
              </a:rPr>
              <a:t>Articolazione PEER TO PEER</a:t>
            </a:r>
            <a:b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Arial Narrow" panose="020B0606020202030204" pitchFamily="34" charset="0"/>
                <a:cs typeface="Arial Narrow" panose="020B0606020202030204" pitchFamily="34" charset="0"/>
              </a:rPr>
            </a:b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Arial Narrow" panose="020B0606020202030204" pitchFamily="34" charset="0"/>
                <a:cs typeface="Arial Narrow" panose="020B0606020202030204" pitchFamily="34" charset="0"/>
              </a:rPr>
              <a:t>UTILIZZO FORMAT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776EAA-35EE-98BA-D77D-05E65C761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Corbel" pitchFamily="34" charset="0"/>
              <a:buChar char="•"/>
              <a:tabLst>
                <a:tab pos="2419350" algn="l"/>
              </a:tabLst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Progettazione condivisa (3 h)</a:t>
            </a: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È stato dedicato un incontro</a:t>
            </a: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preventivo per</a:t>
            </a: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concordare i tempi e le  modalità della presenza in classe, gli strumenti utilizzabili, le </a:t>
            </a: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forme di gestione </a:t>
            </a: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delle attività</a:t>
            </a:r>
            <a:r>
              <a:rPr lang="it-IT" sz="1900" b="1" dirty="0">
                <a:solidFill>
                  <a:srgbClr val="002060"/>
                </a:solidFill>
                <a:latin typeface="Corbel" panose="020B0503020204020204"/>
              </a:rPr>
              <a:t> con il docente tutor?</a:t>
            </a: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Corbel" pitchFamily="34" charset="0"/>
              <a:buChar char="•"/>
              <a:tabLst>
                <a:tab pos="2419350" algn="l"/>
              </a:tabLst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Osservazione 1 (4 h) </a:t>
            </a:r>
            <a:r>
              <a:rPr lang="it-IT" sz="1900" dirty="0">
                <a:solidFill>
                  <a:srgbClr val="002060"/>
                </a:solidFill>
                <a:latin typeface="Corbel" panose="020B0503020204020204"/>
              </a:rPr>
              <a:t>E’ stata</a:t>
            </a: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realizza e documentata l’osservazione </a:t>
            </a: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nella classe del  tutor nel corso dell’attività didattica?</a:t>
            </a: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Corbel" pitchFamily="34" charset="0"/>
              <a:buChar char="•"/>
              <a:tabLst>
                <a:tab pos="2419350" algn="l"/>
              </a:tabLst>
              <a:defRPr/>
            </a:pPr>
            <a:r>
              <a:rPr lang="it-IT" sz="1900" dirty="0">
                <a:solidFill>
                  <a:srgbClr val="002060"/>
                </a:solidFill>
                <a:latin typeface="Corbel" panose="020B0503020204020204"/>
              </a:rPr>
              <a:t>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Osservazione 2 (4 h)</a:t>
            </a: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Il </a:t>
            </a:r>
            <a:r>
              <a:rPr kumimoji="0" lang="it-IT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docente tutor ha realizzato l’osservazione </a:t>
            </a:r>
            <a:r>
              <a:rPr kumimoji="0" lang="it-IT" sz="1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nella classe del  neoassunto nel corso dell’attività didattica?</a:t>
            </a:r>
          </a:p>
          <a:p>
            <a:pPr>
              <a:buClr>
                <a:srgbClr val="1CADE4"/>
              </a:buClr>
              <a:tabLst>
                <a:tab pos="2419350" algn="l"/>
              </a:tabLst>
              <a:defRPr/>
            </a:pPr>
            <a:r>
              <a:rPr lang="it-IT" sz="2400" b="1" dirty="0">
                <a:solidFill>
                  <a:prstClr val="black"/>
                </a:solidFill>
              </a:rPr>
              <a:t>Valutazione (1h)</a:t>
            </a:r>
            <a:r>
              <a:rPr lang="it-IT" sz="1900" dirty="0">
                <a:solidFill>
                  <a:srgbClr val="002060"/>
                </a:solidFill>
              </a:rPr>
              <a:t> L’ora di </a:t>
            </a:r>
            <a:r>
              <a:rPr lang="it-IT" sz="1900" b="1" dirty="0">
                <a:solidFill>
                  <a:srgbClr val="002060"/>
                </a:solidFill>
              </a:rPr>
              <a:t>valutazione</a:t>
            </a:r>
            <a:r>
              <a:rPr lang="it-IT" sz="1900" dirty="0">
                <a:solidFill>
                  <a:srgbClr val="002060"/>
                </a:solidFill>
              </a:rPr>
              <a:t> è stata svolta tra i due docenti al termine dell’osservazione condivisa?</a:t>
            </a:r>
            <a:endParaRPr lang="it-IT" sz="2400" b="1" dirty="0">
              <a:solidFill>
                <a:prstClr val="black"/>
              </a:solidFill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Corbel" pitchFamily="34" charset="0"/>
              <a:buChar char="•"/>
              <a:tabLst>
                <a:tab pos="2419350" algn="l"/>
              </a:tabLst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Corbel" pitchFamily="34" charset="0"/>
              <a:buChar char="•"/>
              <a:tabLst>
                <a:tab pos="2419350" algn="l"/>
              </a:tabLst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Corbel" pitchFamily="34" charset="0"/>
              <a:buChar char="•"/>
              <a:tabLst>
                <a:tab pos="2419350" algn="l"/>
              </a:tabLst>
              <a:defRPr/>
            </a:pPr>
            <a:endParaRPr kumimoji="0" lang="it-IT" sz="1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342900" indent="-342900" defTabSz="666750">
              <a:spcBef>
                <a:spcPct val="0"/>
              </a:spcBef>
              <a:spcAft>
                <a:spcPct val="35000"/>
              </a:spcAft>
              <a:buClrTx/>
              <a:buSzTx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Corbel" pitchFamily="34" charset="0"/>
              <a:buChar char="•"/>
              <a:tabLst>
                <a:tab pos="2419350" algn="l"/>
              </a:tabLst>
              <a:defRPr/>
            </a:pPr>
            <a:endParaRPr kumimoji="0" lang="it-IT" sz="1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8EF049-5073-C68E-9431-CDD57078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2370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29000E-1D31-E319-5699-009788F4B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3288" y="2057400"/>
            <a:ext cx="7012583" cy="4038600"/>
          </a:xfrm>
        </p:spPr>
        <p:txBody>
          <a:bodyPr>
            <a:normAutofit/>
          </a:bodyPr>
          <a:lstStyle/>
          <a:p>
            <a:pPr algn="just"/>
            <a:r>
              <a:rPr lang="it-IT" sz="2400" dirty="0">
                <a:solidFill>
                  <a:schemeClr val="tx1"/>
                </a:solidFill>
              </a:rPr>
              <a:t>Il colloquio del docente in formazione e prova prende avvio dalla presentazione delle attività di insegnamento e formazione e della relativa documentazione contenuta nel </a:t>
            </a:r>
            <a:r>
              <a:rPr lang="it-IT" sz="2400" b="1" dirty="0">
                <a:solidFill>
                  <a:srgbClr val="FF0000"/>
                </a:solidFill>
              </a:rPr>
              <a:t>Portfolio professionale</a:t>
            </a:r>
            <a:r>
              <a:rPr lang="it-IT" sz="2400" dirty="0">
                <a:solidFill>
                  <a:schemeClr val="tx1"/>
                </a:solidFill>
              </a:rPr>
              <a:t>, consegnato preliminarmente al dirigente scolastico che lo trasmette al Comitato almeno cinque giorni prima della data fissata per il colloquio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FEA2810-555D-A22D-00AF-A35C43D828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15" y="434897"/>
            <a:ext cx="3085475" cy="2024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111C1D17-5748-EF33-AC9B-5DCD361DE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07009" y="5328313"/>
            <a:ext cx="1634073" cy="1248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668522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numero diapositiva 1">
            <a:extLst>
              <a:ext uri="{FF2B5EF4-FFF2-40B4-BE49-F238E27FC236}">
                <a16:creationId xmlns:a16="http://schemas.microsoft.com/office/drawing/2014/main" id="{729595EA-9D9A-1B19-B3BB-A501E44F97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9D010A-299F-46B7-BAD6-3833284DEF7D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7107" name="CasellaDiTesto 5">
            <a:extLst>
              <a:ext uri="{FF2B5EF4-FFF2-40B4-BE49-F238E27FC236}">
                <a16:creationId xmlns:a16="http://schemas.microsoft.com/office/drawing/2014/main" id="{43EB0654-68D6-482D-AEDE-76DE0FAEE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950" y="1235907"/>
            <a:ext cx="891313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Al termine del percorso formativo, il docente neoassunto consegnerà presso la sede di servizio: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7109" name="Titolo 1">
            <a:extLst>
              <a:ext uri="{FF2B5EF4-FFF2-40B4-BE49-F238E27FC236}">
                <a16:creationId xmlns:a16="http://schemas.microsoft.com/office/drawing/2014/main" id="{8855A712-0FE5-DBA4-9778-18D0923BD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4475" y="2603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La documentazione del percorso</a:t>
            </a: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DF48E32D-B9AB-2EA9-EB67-8AAE81D6AE02}"/>
              </a:ext>
            </a:extLst>
          </p:cNvPr>
          <p:cNvGraphicFramePr/>
          <p:nvPr/>
        </p:nvGraphicFramePr>
        <p:xfrm>
          <a:off x="299003" y="2539320"/>
          <a:ext cx="11593994" cy="3960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Esagono 1">
            <a:extLst>
              <a:ext uri="{FF2B5EF4-FFF2-40B4-BE49-F238E27FC236}">
                <a16:creationId xmlns:a16="http://schemas.microsoft.com/office/drawing/2014/main" id="{4D98D1E0-E0B8-519A-EA4F-3EF34855E4C6}"/>
              </a:ext>
            </a:extLst>
          </p:cNvPr>
          <p:cNvSpPr/>
          <p:nvPr/>
        </p:nvSpPr>
        <p:spPr>
          <a:xfrm>
            <a:off x="295552" y="260350"/>
            <a:ext cx="1758950" cy="1584325"/>
          </a:xfrm>
          <a:prstGeom prst="hexagon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9C834C8-3C72-268B-B5B1-924F7B052E57}"/>
              </a:ext>
            </a:extLst>
          </p:cNvPr>
          <p:cNvSpPr txBox="1"/>
          <p:nvPr/>
        </p:nvSpPr>
        <p:spPr>
          <a:xfrm>
            <a:off x="2915374" y="2562168"/>
            <a:ext cx="60941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Il percorso di formazione e periodo di prova annuale in servizio è finalizzato specificamente a verificare la padronanza degli standard professionali con riferimento ai seguenti ambiti, propri della professione docente:</a:t>
            </a:r>
          </a:p>
        </p:txBody>
      </p:sp>
      <p:sp>
        <p:nvSpPr>
          <p:cNvPr id="2" name="Ovale 1">
            <a:extLst>
              <a:ext uri="{FF2B5EF4-FFF2-40B4-BE49-F238E27FC236}">
                <a16:creationId xmlns:a16="http://schemas.microsoft.com/office/drawing/2014/main" id="{97E32A33-AD0E-9A4C-C27C-E91120D1EA86}"/>
              </a:ext>
            </a:extLst>
          </p:cNvPr>
          <p:cNvSpPr/>
          <p:nvPr/>
        </p:nvSpPr>
        <p:spPr>
          <a:xfrm>
            <a:off x="752353" y="544009"/>
            <a:ext cx="1724629" cy="1713053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1A715F6A-C5C2-2543-2029-9BB2F1F48D06}"/>
              </a:ext>
            </a:extLst>
          </p:cNvPr>
          <p:cNvSpPr txBox="1">
            <a:spLocks/>
          </p:cNvSpPr>
          <p:nvPr/>
        </p:nvSpPr>
        <p:spPr>
          <a:xfrm>
            <a:off x="2790308" y="544010"/>
            <a:ext cx="9401691" cy="114300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j-ea"/>
                <a:cs typeface="+mj-cs"/>
              </a:rPr>
              <a:t>Criteri per la verifica degli standard professionali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j-ea"/>
              <a:cs typeface="+mj-cs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30D83F9-070F-55A3-DACD-BBC03343B7AD}"/>
              </a:ext>
            </a:extLst>
          </p:cNvPr>
          <p:cNvSpPr/>
          <p:nvPr/>
        </p:nvSpPr>
        <p:spPr>
          <a:xfrm>
            <a:off x="3104366" y="1198917"/>
            <a:ext cx="8916319" cy="66907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A977B4D3-183E-2A94-21F6-2EBE780E7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07009" y="5404513"/>
            <a:ext cx="1634073" cy="1248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54AC4C3-0B2D-85F1-3CBA-80CAE694C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272163-947E-4895-86D3-C2022CF5DCD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14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1D5332-8817-1631-7C30-3DF95A5E9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038225"/>
          </a:xfrm>
        </p:spPr>
        <p:txBody>
          <a:bodyPr/>
          <a:lstStyle/>
          <a:p>
            <a:pPr algn="ctr"/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VERIFICA DEGLI STANDARD PROFESSIONALI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596BDE-F8E7-69B5-FBBD-A46BF5C8C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381125"/>
            <a:ext cx="9872871" cy="4714875"/>
          </a:xfr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1.Possesso ed esercizio delle competenze culturali, disciplinari, didattiche e metodologiche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2.Possesso ed esercizio delle competenze relazionali, organizzative e gestionali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3.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Possesso ed esercizio delle competenze di orientamento e di ricerca, documentazione e valutazione.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800" b="1" dirty="0">
                <a:solidFill>
                  <a:prstClr val="black"/>
                </a:solidFill>
                <a:latin typeface="Corbel" panose="020B0503020204020204"/>
              </a:rPr>
              <a:t>4.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Osservanza dei doveri connessi con lo status di dipendente pubblico e inerenti la funzione docente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5. Partecipazione alle attività formative e  raggiungimento degli obiettivi 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dalle stesse previsti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A9B1136-B26E-F472-D0AB-DEDB71E09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8128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4B70035D-A5BD-408E-F79A-7AF9530048CC}"/>
              </a:ext>
            </a:extLst>
          </p:cNvPr>
          <p:cNvSpPr txBox="1">
            <a:spLocks/>
          </p:cNvSpPr>
          <p:nvPr/>
        </p:nvSpPr>
        <p:spPr>
          <a:xfrm>
            <a:off x="2790308" y="544010"/>
            <a:ext cx="9401691" cy="114300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j-ea"/>
                <a:cs typeface="+mj-cs"/>
              </a:rPr>
              <a:t>Conclusione del procedimento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j-ea"/>
              <a:cs typeface="+mj-cs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B00EDFC-8DE6-198D-17CF-32E9B119A3EA}"/>
              </a:ext>
            </a:extLst>
          </p:cNvPr>
          <p:cNvSpPr/>
          <p:nvPr/>
        </p:nvSpPr>
        <p:spPr>
          <a:xfrm>
            <a:off x="3042213" y="1226634"/>
            <a:ext cx="8916319" cy="66907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D32D0A7-87A2-DE8B-41AD-C6EB78652570}"/>
              </a:ext>
            </a:extLst>
          </p:cNvPr>
          <p:cNvSpPr txBox="1"/>
          <p:nvPr/>
        </p:nvSpPr>
        <p:spPr>
          <a:xfrm>
            <a:off x="2790308" y="1976165"/>
            <a:ext cx="725443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Al termine del percorso di formazione e del periodo annuale di prova,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nell’intervallo temporale intercorrente tra il termine delle attività didattiche - compresi gli esami di qualifica e di Stato - e la conclusione dell'anno scolastico,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il Comitato è convocato dal Dirigente scolastico per procedere alla verifica degli standard professionali del docente neoassunto e conseguentemente all'espressione del parere sul superamento del percorso di formazione e prova.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8C3327D9-9EA0-08B4-E31F-105FA8EE8774}"/>
              </a:ext>
            </a:extLst>
          </p:cNvPr>
          <p:cNvSpPr/>
          <p:nvPr/>
        </p:nvSpPr>
        <p:spPr>
          <a:xfrm>
            <a:off x="747132" y="624468"/>
            <a:ext cx="1623902" cy="161491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E0CE971-8C6E-F6A1-0431-890FCC037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424" y="3569920"/>
            <a:ext cx="1451212" cy="967474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533E792-47B3-E176-B48C-C0A361AC2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272163-947E-4895-86D3-C2022CF5DCD5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58304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29000E-1D31-E319-5699-009788F4B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3288" y="2057400"/>
            <a:ext cx="7012583" cy="4038600"/>
          </a:xfrm>
        </p:spPr>
        <p:txBody>
          <a:bodyPr>
            <a:normAutofit/>
          </a:bodyPr>
          <a:lstStyle/>
          <a:p>
            <a:pPr algn="just"/>
            <a:r>
              <a:rPr lang="it-IT" sz="2400" dirty="0">
                <a:solidFill>
                  <a:schemeClr val="tx1"/>
                </a:solidFill>
              </a:rPr>
              <a:t>Il colloquio del docente in formazione e prova prende avvio dalla presentazione delle attività di insegnamento e formazione e della relativa documentazione contenuta nel </a:t>
            </a:r>
            <a:r>
              <a:rPr lang="it-IT" sz="2400" b="1" dirty="0">
                <a:solidFill>
                  <a:srgbClr val="FF0000"/>
                </a:solidFill>
              </a:rPr>
              <a:t>Portfolio professionale</a:t>
            </a:r>
            <a:r>
              <a:rPr lang="it-IT" sz="2400" dirty="0">
                <a:solidFill>
                  <a:schemeClr val="tx1"/>
                </a:solidFill>
              </a:rPr>
              <a:t>, consegnato preliminarmente al dirigente scolastico che lo trasmette al Comitato almeno cinque giorni prima della data fissata per il colloquio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FEA2810-555D-A22D-00AF-A35C43D828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15" y="434897"/>
            <a:ext cx="3085475" cy="2024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111C1D17-5748-EF33-AC9B-5DCD361DE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07009" y="5328313"/>
            <a:ext cx="1634073" cy="1248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26437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93703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>
                <a:solidFill>
                  <a:schemeClr val="tx1"/>
                </a:solidFill>
              </a:rPr>
              <a:t>Il</a:t>
            </a:r>
            <a:r>
              <a:rPr lang="it-IT" sz="2400" dirty="0"/>
              <a:t> </a:t>
            </a:r>
            <a:r>
              <a:rPr lang="it-IT" sz="2400" b="1" dirty="0">
                <a:solidFill>
                  <a:srgbClr val="0000CC"/>
                </a:solidFill>
              </a:rPr>
              <a:t>Docente </a:t>
            </a:r>
            <a:r>
              <a:rPr lang="it-IT" sz="2400" b="1" i="1" dirty="0">
                <a:solidFill>
                  <a:srgbClr val="0000CC"/>
                </a:solidFill>
              </a:rPr>
              <a:t>tutor</a:t>
            </a:r>
          </a:p>
          <a:p>
            <a:pPr algn="just"/>
            <a:r>
              <a:rPr lang="it-IT" sz="2400" dirty="0">
                <a:solidFill>
                  <a:schemeClr val="tx1"/>
                </a:solidFill>
              </a:rPr>
              <a:t>presenta le </a:t>
            </a:r>
            <a:r>
              <a:rPr lang="it-IT" sz="2400" b="1" dirty="0">
                <a:solidFill>
                  <a:schemeClr val="tx1"/>
                </a:solidFill>
              </a:rPr>
              <a:t>risultanze emergenti dall’istruttoria </a:t>
            </a:r>
            <a:r>
              <a:rPr lang="it-IT" sz="2400" dirty="0">
                <a:solidFill>
                  <a:schemeClr val="tx1"/>
                </a:solidFill>
              </a:rPr>
              <a:t>compiuta in merito alle attività formative realizzate  e alle esperienze di insegnamento e partecipazione alla vita della scuola del docente neo-assunto, nonché agli esiti della verifica dell</a:t>
            </a:r>
            <a:r>
              <a:rPr lang="it-IT" sz="2400" b="0" i="0" u="none" strike="noStrike" baseline="0" dirty="0">
                <a:solidFill>
                  <a:schemeClr val="tx1"/>
                </a:solidFill>
              </a:rPr>
              <a:t>a traduzione in competenze delle conoscenze teoriche disciplinari e metodologiche del docente</a:t>
            </a:r>
            <a:r>
              <a:rPr lang="it-IT" sz="2400" dirty="0">
                <a:solidFill>
                  <a:schemeClr val="tx1"/>
                </a:solidFill>
              </a:rPr>
              <a:t>.</a:t>
            </a:r>
            <a:endParaRPr lang="it-IT" sz="2400" b="0" i="0" u="none" strike="noStrike" baseline="0" dirty="0">
              <a:solidFill>
                <a:schemeClr val="tx1"/>
              </a:solidFill>
            </a:endParaRPr>
          </a:p>
          <a:p>
            <a:pPr marL="45720" indent="0" algn="just">
              <a:buNone/>
            </a:pPr>
            <a:r>
              <a:rPr lang="it-IT" sz="2400" dirty="0">
                <a:solidFill>
                  <a:srgbClr val="0000CC"/>
                </a:solidFill>
              </a:rPr>
              <a:t>Il</a:t>
            </a:r>
            <a:r>
              <a:rPr lang="it-IT" sz="2400" dirty="0"/>
              <a:t> </a:t>
            </a:r>
            <a:r>
              <a:rPr lang="it-IT" sz="2400" b="1" dirty="0">
                <a:solidFill>
                  <a:srgbClr val="0000CC"/>
                </a:solidFill>
              </a:rPr>
              <a:t>Dirigente scolastico</a:t>
            </a:r>
          </a:p>
          <a:p>
            <a:pPr algn="just"/>
            <a:r>
              <a:rPr lang="it-IT" sz="2400" dirty="0"/>
              <a:t> </a:t>
            </a:r>
            <a:r>
              <a:rPr lang="it-IT" sz="2400" dirty="0">
                <a:solidFill>
                  <a:schemeClr val="tx1"/>
                </a:solidFill>
              </a:rPr>
              <a:t>predispone una </a:t>
            </a:r>
            <a:r>
              <a:rPr lang="it-IT" sz="2400" b="1" dirty="0">
                <a:solidFill>
                  <a:schemeClr val="tx1"/>
                </a:solidFill>
              </a:rPr>
              <a:t>relazione per ogni docente in prova</a:t>
            </a:r>
            <a:r>
              <a:rPr lang="it-IT" sz="2400" dirty="0">
                <a:solidFill>
                  <a:schemeClr val="tx1"/>
                </a:solidFill>
              </a:rPr>
              <a:t>, comprensiva della documentazione delle attività di formazione, delle </a:t>
            </a:r>
            <a:r>
              <a:rPr lang="it-IT" sz="2400" b="1" dirty="0">
                <a:solidFill>
                  <a:schemeClr val="tx1"/>
                </a:solidFill>
              </a:rPr>
              <a:t>attività  di </a:t>
            </a:r>
            <a:r>
              <a:rPr lang="it-IT" sz="2400" b="1" i="1" dirty="0">
                <a:solidFill>
                  <a:schemeClr val="tx1"/>
                </a:solidFill>
              </a:rPr>
              <a:t>tutoring</a:t>
            </a:r>
            <a:r>
              <a:rPr lang="it-IT" sz="2400" i="1" dirty="0">
                <a:solidFill>
                  <a:schemeClr val="tx1"/>
                </a:solidFill>
              </a:rPr>
              <a:t>, della </a:t>
            </a:r>
            <a:r>
              <a:rPr lang="it-IT" sz="2400" b="1" i="1" dirty="0">
                <a:solidFill>
                  <a:schemeClr val="tx1"/>
                </a:solidFill>
              </a:rPr>
              <a:t>visita didattica </a:t>
            </a:r>
            <a:r>
              <a:rPr lang="it-IT" sz="2400" i="1" dirty="0">
                <a:solidFill>
                  <a:schemeClr val="tx1"/>
                </a:solidFill>
              </a:rPr>
              <a:t>effettuata e </a:t>
            </a:r>
            <a:r>
              <a:rPr lang="it-IT" sz="2400" dirty="0">
                <a:solidFill>
                  <a:schemeClr val="tx1"/>
                </a:solidFill>
              </a:rPr>
              <a:t>di ogni altro elemento informativo o evidenza utile all’espressione del parere.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BC8DA8C-408A-9B73-F32B-C0D2A1CEB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279" y="1238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Istruttoria del Tutor 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Relazione del Dirigente scolastico:</a:t>
            </a:r>
            <a:endParaRPr kumimoji="0" lang="it-IT" sz="2000" b="1" i="0" u="sng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7E067A75-D077-EC9D-8684-45F3A7FEE113}"/>
              </a:ext>
            </a:extLst>
          </p:cNvPr>
          <p:cNvSpPr/>
          <p:nvPr/>
        </p:nvSpPr>
        <p:spPr>
          <a:xfrm>
            <a:off x="9618177" y="310570"/>
            <a:ext cx="1623902" cy="161491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9E361B2D-3E14-B763-2CCD-91109C246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07009" y="5343553"/>
            <a:ext cx="1634073" cy="1248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510608"/>
      </p:ext>
    </p:extLst>
  </p:cSld>
  <p:clrMapOvr>
    <a:masterClrMapping/>
  </p:clrMapOvr>
  <p:transition>
    <p:pull dir="l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82A4026-643E-A967-FB0E-798AA5794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78" y="245220"/>
            <a:ext cx="43990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Il test finale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4CED480-A4D7-C1F3-2379-08E32D78D52A}"/>
              </a:ext>
            </a:extLst>
          </p:cNvPr>
          <p:cNvSpPr txBox="1"/>
          <p:nvPr/>
        </p:nvSpPr>
        <p:spPr>
          <a:xfrm>
            <a:off x="579632" y="2215765"/>
            <a:ext cx="5853251" cy="41637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-228600" algn="just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Nell’ambito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del colloquio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dinanzi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al Comitato di valutaizone è svolto il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test finale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, che consiste, ai sensi dell’articolo 13, comma 3 del DM 226, “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nella discussione e valutazione delle risultanze della documentazione contenuta nell’istruttoria formulata dal tutor accogliente e nella relazione del dirigente scolastico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, con espresso riferimento all’acquisizione delle relative competenze, a seguito di osservazione effettuata durante il percorso di formazione e periodo annuale di prova”.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B900B29-33DF-648C-5B1B-60609A5250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186" y="599325"/>
            <a:ext cx="3654901" cy="27411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7474D6-80F5-5D6D-4CDD-D5491EA37A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6" r="-1" b="-1"/>
          <a:stretch/>
        </p:blipFill>
        <p:spPr bwMode="auto">
          <a:xfrm>
            <a:off x="7645846" y="3638358"/>
            <a:ext cx="3705583" cy="274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EB2C248F-BA5F-FE55-80A2-7E5EB663F776}"/>
              </a:ext>
            </a:extLst>
          </p:cNvPr>
          <p:cNvSpPr/>
          <p:nvPr/>
        </p:nvSpPr>
        <p:spPr>
          <a:xfrm>
            <a:off x="62655" y="1290803"/>
            <a:ext cx="5167071" cy="104860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711129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9602165" cy="4351338"/>
          </a:xfrm>
        </p:spPr>
        <p:txBody>
          <a:bodyPr>
            <a:normAutofit/>
          </a:bodyPr>
          <a:lstStyle/>
          <a:p>
            <a:pPr algn="just"/>
            <a:r>
              <a:rPr lang="it-IT" sz="2400" b="1" dirty="0">
                <a:solidFill>
                  <a:schemeClr val="tx1"/>
                </a:solidFill>
              </a:rPr>
              <a:t>In caso di mancato superamento del test finale o di valutazione negativa del percorso di formazione e periodo annuale di prova, i</a:t>
            </a:r>
            <a:r>
              <a:rPr lang="it-IT" sz="2400" dirty="0">
                <a:solidFill>
                  <a:schemeClr val="tx1"/>
                </a:solidFill>
              </a:rPr>
              <a:t>l Dirigente scolastico emette provvedimento motivato di </a:t>
            </a:r>
            <a:r>
              <a:rPr lang="it-IT" sz="2400" b="1" dirty="0">
                <a:solidFill>
                  <a:schemeClr val="tx1"/>
                </a:solidFill>
              </a:rPr>
              <a:t>ripetizione, solo per una volta, del periodo di formazione e di prova. </a:t>
            </a:r>
          </a:p>
          <a:p>
            <a:pPr algn="just"/>
            <a:r>
              <a:rPr lang="it-IT" sz="2400" dirty="0">
                <a:solidFill>
                  <a:schemeClr val="tx1"/>
                </a:solidFill>
              </a:rPr>
              <a:t> Il provvedimento indicherà, altresì, gli </a:t>
            </a:r>
            <a:r>
              <a:rPr lang="it-IT" sz="2400" b="1" i="1" dirty="0">
                <a:solidFill>
                  <a:schemeClr val="tx1"/>
                </a:solidFill>
              </a:rPr>
              <a:t>elementi di criticità </a:t>
            </a:r>
            <a:r>
              <a:rPr lang="it-IT" sz="2400" dirty="0">
                <a:solidFill>
                  <a:schemeClr val="tx1"/>
                </a:solidFill>
              </a:rPr>
              <a:t>emersi ed individuerà le </a:t>
            </a:r>
            <a:r>
              <a:rPr lang="it-IT" sz="2400" b="1" i="1" dirty="0">
                <a:solidFill>
                  <a:schemeClr val="tx1"/>
                </a:solidFill>
              </a:rPr>
              <a:t>forme di supporto </a:t>
            </a:r>
            <a:r>
              <a:rPr lang="it-IT" sz="2400" dirty="0">
                <a:solidFill>
                  <a:schemeClr val="tx1"/>
                </a:solidFill>
              </a:rPr>
              <a:t>formativo e di verifica del conseguimento degli </a:t>
            </a:r>
            <a:r>
              <a:rPr lang="it-IT" sz="2400" i="1" dirty="0">
                <a:solidFill>
                  <a:schemeClr val="tx1"/>
                </a:solidFill>
              </a:rPr>
              <a:t>standard richiesti per la conferma in ruolo.</a:t>
            </a:r>
            <a:endParaRPr lang="it-IT" sz="2400" b="1" dirty="0">
              <a:solidFill>
                <a:schemeClr val="tx1"/>
              </a:solidFill>
            </a:endParaRPr>
          </a:p>
        </p:txBody>
      </p:sp>
      <p:sp>
        <p:nvSpPr>
          <p:cNvPr id="7170" name="AutoShape 2" descr="Risultati immagini per omino stop"/>
          <p:cNvSpPr>
            <a:spLocks noChangeAspect="1" noChangeArrowheads="1"/>
          </p:cNvSpPr>
          <p:nvPr/>
        </p:nvSpPr>
        <p:spPr bwMode="auto">
          <a:xfrm>
            <a:off x="15240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172" name="AutoShape 4" descr="Risultati immagini per omino stop"/>
          <p:cNvSpPr>
            <a:spLocks noChangeAspect="1" noChangeArrowheads="1"/>
          </p:cNvSpPr>
          <p:nvPr/>
        </p:nvSpPr>
        <p:spPr bwMode="auto">
          <a:xfrm>
            <a:off x="15240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812" y="298996"/>
            <a:ext cx="1049311" cy="1050119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7A6C1724-FDCA-EAF8-43AF-FA9C28BDA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279" y="1238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Ripetizione del periodo di formazione e prova per esito negativo</a:t>
            </a:r>
            <a:endParaRPr kumimoji="0" lang="it-IT" sz="2000" b="1" i="0" u="sng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4F0EBC19-1D42-0BFE-A40F-1B6EA488F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07009" y="5343553"/>
            <a:ext cx="1634073" cy="1248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087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47382" y="1677560"/>
            <a:ext cx="9359627" cy="4351338"/>
          </a:xfrm>
        </p:spPr>
        <p:txBody>
          <a:bodyPr>
            <a:normAutofit/>
          </a:bodyPr>
          <a:lstStyle/>
          <a:p>
            <a:pPr algn="just"/>
            <a:r>
              <a:rPr lang="it-IT" sz="2400" dirty="0">
                <a:solidFill>
                  <a:schemeClr val="tx1"/>
                </a:solidFill>
              </a:rPr>
              <a:t>Nel corso del secondo periodo di formazione e di prova è </a:t>
            </a:r>
            <a:r>
              <a:rPr lang="it-IT" sz="2400" b="1" dirty="0">
                <a:solidFill>
                  <a:schemeClr val="tx1"/>
                </a:solidFill>
              </a:rPr>
              <a:t>obbligatoriamente disposta </a:t>
            </a:r>
            <a:r>
              <a:rPr lang="it-IT" sz="2400" dirty="0">
                <a:solidFill>
                  <a:schemeClr val="tx1"/>
                </a:solidFill>
              </a:rPr>
              <a:t>una </a:t>
            </a:r>
            <a:r>
              <a:rPr lang="it-IT" sz="2400" b="1" dirty="0">
                <a:solidFill>
                  <a:schemeClr val="tx1"/>
                </a:solidFill>
              </a:rPr>
              <a:t>verifica ispettiva</a:t>
            </a:r>
            <a:r>
              <a:rPr lang="it-IT" sz="2400" dirty="0">
                <a:solidFill>
                  <a:schemeClr val="tx1"/>
                </a:solidFill>
              </a:rPr>
              <a:t>  per l’assunzione di ogni utile elemento di valutazione dell’idoneità del docente. </a:t>
            </a:r>
          </a:p>
          <a:p>
            <a:pPr algn="just"/>
            <a:r>
              <a:rPr lang="it-IT" sz="2400" dirty="0">
                <a:solidFill>
                  <a:schemeClr val="tx1"/>
                </a:solidFill>
              </a:rPr>
              <a:t>La relazione, rilasciata dal Dirigente tecnico, è parte integrante della documentazione esaminata in seconda istanza dal Comitato al termine del secondo periodo di prova</a:t>
            </a:r>
            <a:r>
              <a:rPr lang="it-IT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6146" name="AutoShape 2" descr="Risultati immagini per omini e lente d'ingrandimento"/>
          <p:cNvSpPr>
            <a:spLocks noChangeAspect="1" noChangeArrowheads="1"/>
          </p:cNvSpPr>
          <p:nvPr/>
        </p:nvSpPr>
        <p:spPr bwMode="auto">
          <a:xfrm>
            <a:off x="15240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148" name="AutoShape 4" descr="Risultati immagini per omini e lente d'ingrandimento"/>
          <p:cNvSpPr>
            <a:spLocks noChangeAspect="1" noChangeArrowheads="1"/>
          </p:cNvSpPr>
          <p:nvPr/>
        </p:nvSpPr>
        <p:spPr bwMode="auto">
          <a:xfrm>
            <a:off x="15240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C4A37C6-F321-CAC2-4A5A-456E4B7C7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279" y="1238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La verifica ispettiva</a:t>
            </a:r>
            <a:endParaRPr kumimoji="0" lang="it-IT" sz="2000" b="1" i="0" u="sng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7B77BA1B-6506-B25E-49EE-43345BDFC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07009" y="5358793"/>
            <a:ext cx="1634073" cy="1248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30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contenuto 2"/>
          <p:cNvSpPr>
            <a:spLocks noGrp="1"/>
          </p:cNvSpPr>
          <p:nvPr>
            <p:ph idx="1"/>
          </p:nvPr>
        </p:nvSpPr>
        <p:spPr>
          <a:xfrm>
            <a:off x="425572" y="1832953"/>
            <a:ext cx="8640762" cy="4608513"/>
          </a:xfrm>
        </p:spPr>
        <p:txBody>
          <a:bodyPr>
            <a:normAutofit lnSpcReduction="10000"/>
          </a:bodyPr>
          <a:lstStyle/>
          <a:p>
            <a:r>
              <a:rPr lang="it-IT" sz="2400" dirty="0">
                <a:solidFill>
                  <a:schemeClr val="tx1"/>
                </a:solidFill>
              </a:rPr>
              <a:t>In caso di giudizio favorevole sul periodo di formazione e di prova, il Dirigente scolastico emette provvedimento motivato di </a:t>
            </a:r>
            <a:r>
              <a:rPr lang="it-IT" sz="2400" b="1" dirty="0">
                <a:solidFill>
                  <a:schemeClr val="tx1"/>
                </a:solidFill>
              </a:rPr>
              <a:t>conferma in ruolo per il docente neo-assunto</a:t>
            </a:r>
            <a:r>
              <a:rPr lang="it-IT" sz="24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it-IT" altLang="it-IT" sz="2400" dirty="0">
              <a:solidFill>
                <a:schemeClr val="tx1"/>
              </a:solidFill>
            </a:endParaRPr>
          </a:p>
          <a:p>
            <a:pPr algn="just"/>
            <a:endParaRPr lang="it-IT" altLang="it-IT" sz="2400" dirty="0">
              <a:solidFill>
                <a:schemeClr val="tx1"/>
              </a:solidFill>
            </a:endParaRPr>
          </a:p>
          <a:p>
            <a:pPr algn="just"/>
            <a:endParaRPr lang="it-IT" altLang="it-IT" sz="2400" dirty="0">
              <a:solidFill>
                <a:schemeClr val="tx1"/>
              </a:solidFill>
            </a:endParaRPr>
          </a:p>
          <a:p>
            <a:pPr algn="just"/>
            <a:endParaRPr lang="it-IT" altLang="it-IT" sz="2400" dirty="0">
              <a:solidFill>
                <a:schemeClr val="tx1"/>
              </a:solidFill>
            </a:endParaRPr>
          </a:p>
          <a:p>
            <a:pPr algn="just"/>
            <a:r>
              <a:rPr lang="it-IT" altLang="it-IT" sz="2400" dirty="0">
                <a:solidFill>
                  <a:schemeClr val="tx1"/>
                </a:solidFill>
              </a:rPr>
              <a:t>Compiuto l’anno di formazione, il personale docente consegue la </a:t>
            </a:r>
            <a:r>
              <a:rPr lang="it-IT" altLang="it-IT" sz="2400" b="1" dirty="0">
                <a:solidFill>
                  <a:schemeClr val="tx1"/>
                </a:solidFill>
              </a:rPr>
              <a:t>conferma in ruolo con decreto del Dirigente Scolastico</a:t>
            </a:r>
            <a:r>
              <a:rPr lang="it-IT" altLang="it-IT" sz="2400" dirty="0">
                <a:solidFill>
                  <a:schemeClr val="tx1"/>
                </a:solidFill>
              </a:rPr>
              <a:t>, tenuto conto del parere del Comitato per la valutazione del servizio.</a:t>
            </a:r>
          </a:p>
          <a:p>
            <a:pPr algn="just"/>
            <a:r>
              <a:rPr lang="it-IT" altLang="it-IT" sz="2400" b="1" dirty="0">
                <a:solidFill>
                  <a:schemeClr val="tx1"/>
                </a:solidFill>
              </a:rPr>
              <a:t>Il provvedimento è definitivo</a:t>
            </a:r>
            <a:r>
              <a:rPr lang="it-IT" altLang="it-IT" sz="2400" dirty="0">
                <a:solidFill>
                  <a:schemeClr val="tx1"/>
                </a:solidFill>
              </a:rPr>
              <a:t>. (art. 440 del D.L.vo n. 297/94).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D58BC-4871-4968-93F4-5DB0A2575561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1CADE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6518025" y="2746979"/>
            <a:ext cx="4680520" cy="1800200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Il parere del Comitato è obbligatorio,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ma non vincolante per il Dirigente Scolastico, che può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discostarsene con atto motivato.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Freccia a destra 6"/>
          <p:cNvSpPr/>
          <p:nvPr/>
        </p:nvSpPr>
        <p:spPr>
          <a:xfrm>
            <a:off x="5117129" y="3179027"/>
            <a:ext cx="936104" cy="936104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607" y="554749"/>
            <a:ext cx="965357" cy="908571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5AD0239C-1F48-1E81-438E-9EF9140FE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279" y="1238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Superamento dell’anno di formazione e prova</a:t>
            </a:r>
            <a:endParaRPr kumimoji="0" lang="it-IT" sz="2000" b="1" i="0" u="sng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31249551-6253-6102-79F1-6CDBB0072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79670" y="5340182"/>
            <a:ext cx="1634073" cy="1248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83088"/>
      </p:ext>
    </p:extLst>
  </p:cSld>
  <p:clrMapOvr>
    <a:masterClrMapping/>
  </p:clrMapOvr>
  <p:transition>
    <p:diamond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B26D822-38D8-56E0-2090-982393566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t>24</a:t>
            </a:fld>
            <a:endParaRPr lang="it-IT" dirty="0"/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ED100F1D-237C-D79E-9AD6-7655361C5D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113301"/>
              </p:ext>
            </p:extLst>
          </p:nvPr>
        </p:nvGraphicFramePr>
        <p:xfrm>
          <a:off x="1181100" y="1028700"/>
          <a:ext cx="8858251" cy="1562100"/>
        </p:xfrm>
        <a:graphic>
          <a:graphicData uri="http://schemas.openxmlformats.org/drawingml/2006/table">
            <a:tbl>
              <a:tblPr/>
              <a:tblGrid>
                <a:gridCol w="8858251">
                  <a:extLst>
                    <a:ext uri="{9D8B030D-6E8A-4147-A177-3AD203B41FA5}">
                      <a16:colId xmlns:a16="http://schemas.microsoft.com/office/drawing/2014/main" val="3871404611"/>
                    </a:ext>
                  </a:extLst>
                </a:gridCol>
              </a:tblGrid>
              <a:tr h="156210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  <a:p>
                      <a:pPr algn="ctr"/>
                      <a:endParaRPr lang="it-IT" dirty="0"/>
                    </a:p>
                    <a:p>
                      <a:pPr algn="ctr"/>
                      <a:r>
                        <a:rPr lang="it-IT" sz="2800" dirty="0"/>
                        <a:t>«I GIOVANI NON IMPARANO SE NON DA CHI AMANO.» (AGOSTINO)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493391"/>
                  </a:ext>
                </a:extLst>
              </a:tr>
            </a:tbl>
          </a:graphicData>
        </a:graphic>
      </p:graphicFrame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FD14B2E-25A4-4EAF-B738-B9C71D84290D}"/>
              </a:ext>
            </a:extLst>
          </p:cNvPr>
          <p:cNvSpPr txBox="1"/>
          <p:nvPr/>
        </p:nvSpPr>
        <p:spPr>
          <a:xfrm>
            <a:off x="1181099" y="2828836"/>
            <a:ext cx="885825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dirty="0"/>
              <a:t>Cari docenti, vi auguro di affrontare il colloquio con il comitato di valutazione con serenità e di dimostrare con chiarezza e passione tutto il vostro valore e l'impegno profuso in questo anno di prova. In bocca al lupo! </a:t>
            </a:r>
          </a:p>
          <a:p>
            <a:r>
              <a:rPr lang="it-IT" sz="3200" dirty="0"/>
              <a:t>DS Scuola Polo Anna Rita Carrafiello</a:t>
            </a:r>
          </a:p>
        </p:txBody>
      </p:sp>
    </p:spTree>
    <p:extLst>
      <p:ext uri="{BB962C8B-B14F-4D97-AF65-F5344CB8AC3E}">
        <p14:creationId xmlns:p14="http://schemas.microsoft.com/office/powerpoint/2010/main" val="37395622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ase">
  <a:themeElements>
    <a:clrScheme name="Base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1537</Words>
  <Application>Microsoft Office PowerPoint</Application>
  <PresentationFormat>Widescreen</PresentationFormat>
  <Paragraphs>156</Paragraphs>
  <Slides>24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24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Corbel</vt:lpstr>
      <vt:lpstr>Garamond</vt:lpstr>
      <vt:lpstr>Times New Roman</vt:lpstr>
      <vt:lpstr>Webdings</vt:lpstr>
      <vt:lpstr>Wingdings</vt:lpstr>
      <vt:lpstr>Tema di Office</vt:lpstr>
      <vt:lpstr>Base</vt:lpstr>
      <vt:lpstr>   INCONTRO FINALE  CONTENUTI PROPOSTI </vt:lpstr>
      <vt:lpstr>Presentazione standard di PowerPoint</vt:lpstr>
      <vt:lpstr>Presentazione standard di PowerPoint</vt:lpstr>
      <vt:lpstr>I laboratori formativi sulla piattaforma “Scuola futura”  12 ORE </vt:lpstr>
      <vt:lpstr>DIDATTICA DIGITALE INTEGRATA  programma dedicato, articolato in tre percorsi formativi proposto dall’Équipe formativa territoriale della Campania </vt:lpstr>
      <vt:lpstr>Presentazione standard di PowerPoint</vt:lpstr>
      <vt:lpstr>NELLA PIATTAFORMA   INDIRE   SI SONO REALIZZATE:</vt:lpstr>
      <vt:lpstr> AMBIENTE  ON-LINE INDIRE </vt:lpstr>
      <vt:lpstr>Il Portfolio </vt:lpstr>
      <vt:lpstr>Esperienze</vt:lpstr>
      <vt:lpstr>IL PEER TO PEER 12 H</vt:lpstr>
      <vt:lpstr>Articolazione PEER TO PEER UTILIZZO FORMAT</vt:lpstr>
      <vt:lpstr>Presentazione standard di PowerPoint</vt:lpstr>
      <vt:lpstr>Presentazione standard di PowerPoint</vt:lpstr>
      <vt:lpstr>Presentazione standard di PowerPoint</vt:lpstr>
      <vt:lpstr>VERIFICA DEGLI STANDARD PROFESSIONALI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ANNA RITA CARRAFIELLO</dc:creator>
  <cp:lastModifiedBy>ANNA RITA CARRAFIELLO</cp:lastModifiedBy>
  <cp:revision>24</cp:revision>
  <dcterms:created xsi:type="dcterms:W3CDTF">2025-05-19T09:26:31Z</dcterms:created>
  <dcterms:modified xsi:type="dcterms:W3CDTF">2025-05-19T12:28:13Z</dcterms:modified>
</cp:coreProperties>
</file>